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5"/>
  </p:notesMasterIdLst>
  <p:sldIdLst>
    <p:sldId id="256" r:id="rId2"/>
    <p:sldId id="296" r:id="rId3"/>
    <p:sldId id="281" r:id="rId4"/>
    <p:sldId id="282" r:id="rId5"/>
    <p:sldId id="283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9" r:id="rId39"/>
    <p:sldId id="293" r:id="rId40"/>
    <p:sldId id="297" r:id="rId41"/>
    <p:sldId id="294" r:id="rId42"/>
    <p:sldId id="295" r:id="rId43"/>
    <p:sldId id="298" r:id="rId44"/>
    <p:sldId id="300" r:id="rId45"/>
    <p:sldId id="301" r:id="rId46"/>
    <p:sldId id="302" r:id="rId47"/>
    <p:sldId id="303" r:id="rId48"/>
    <p:sldId id="305" r:id="rId49"/>
    <p:sldId id="306" r:id="rId50"/>
    <p:sldId id="307" r:id="rId51"/>
    <p:sldId id="308" r:id="rId52"/>
    <p:sldId id="304" r:id="rId53"/>
    <p:sldId id="309" r:id="rId54"/>
    <p:sldId id="311" r:id="rId55"/>
    <p:sldId id="312" r:id="rId56"/>
    <p:sldId id="310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9" r:id="rId65"/>
    <p:sldId id="320" r:id="rId66"/>
    <p:sldId id="321" r:id="rId67"/>
    <p:sldId id="325" r:id="rId68"/>
    <p:sldId id="323" r:id="rId69"/>
    <p:sldId id="322" r:id="rId70"/>
    <p:sldId id="324" r:id="rId71"/>
    <p:sldId id="326" r:id="rId72"/>
    <p:sldId id="327" r:id="rId73"/>
    <p:sldId id="328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9" autoAdjust="0"/>
    <p:restoredTop sz="94684" autoAdjust="0"/>
  </p:normalViewPr>
  <p:slideViewPr>
    <p:cSldViewPr>
      <p:cViewPr varScale="1">
        <p:scale>
          <a:sx n="38" d="100"/>
          <a:sy n="38" d="100"/>
        </p:scale>
        <p:origin x="-461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155995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E1402-2CAA-44CE-A92D-D421FC03D643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2B2A9-04CE-441B-BCFA-A71A8D868A3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37</a:t>
            </a:fld>
            <a:endParaRPr lang="en-C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38</a:t>
            </a:fld>
            <a:endParaRPr lang="en-CA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39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40</a:t>
            </a:fld>
            <a:endParaRPr lang="en-C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41</a:t>
            </a:fld>
            <a:endParaRPr lang="en-CA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42</a:t>
            </a:fld>
            <a:endParaRPr lang="en-CA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43</a:t>
            </a:fld>
            <a:endParaRPr lang="en-CA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44</a:t>
            </a:fld>
            <a:endParaRPr lang="en-CA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45</a:t>
            </a:fld>
            <a:endParaRPr lang="en-CA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46</a:t>
            </a:fld>
            <a:endParaRPr lang="en-CA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47</a:t>
            </a:fld>
            <a:endParaRPr lang="en-CA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48</a:t>
            </a:fld>
            <a:endParaRPr lang="en-CA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49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50</a:t>
            </a:fld>
            <a:endParaRPr lang="en-CA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51</a:t>
            </a:fld>
            <a:endParaRPr lang="en-CA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52</a:t>
            </a:fld>
            <a:endParaRPr lang="en-CA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53</a:t>
            </a:fld>
            <a:endParaRPr lang="en-CA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54</a:t>
            </a:fld>
            <a:endParaRPr lang="en-CA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55</a:t>
            </a:fld>
            <a:endParaRPr lang="en-CA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56</a:t>
            </a:fld>
            <a:endParaRPr lang="en-CA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57</a:t>
            </a:fld>
            <a:endParaRPr lang="en-CA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58</a:t>
            </a:fld>
            <a:endParaRPr lang="en-CA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59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60</a:t>
            </a:fld>
            <a:endParaRPr lang="en-CA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61</a:t>
            </a:fld>
            <a:endParaRPr lang="en-CA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62</a:t>
            </a:fld>
            <a:endParaRPr lang="en-CA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63</a:t>
            </a:fld>
            <a:endParaRPr lang="en-CA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64</a:t>
            </a:fld>
            <a:endParaRPr lang="en-CA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65</a:t>
            </a:fld>
            <a:endParaRPr lang="en-CA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66</a:t>
            </a:fld>
            <a:endParaRPr lang="en-CA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67</a:t>
            </a:fld>
            <a:endParaRPr lang="en-CA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68</a:t>
            </a:fld>
            <a:endParaRPr lang="en-CA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69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70</a:t>
            </a:fld>
            <a:endParaRPr lang="en-CA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71</a:t>
            </a:fld>
            <a:endParaRPr lang="en-CA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72</a:t>
            </a:fld>
            <a:endParaRPr lang="en-CA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73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2B2A9-04CE-441B-BCFA-A71A8D868A3A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8FFE5-B948-4586-9EF4-2645C4A810AA}" type="datetimeFigureOut">
              <a:rPr lang="en-CA" smtClean="0"/>
              <a:pPr/>
              <a:t>14/07/2010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8B857-EBFA-41D9-90EA-8481A50E29C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/>
              <a:t>Concept Presentation:</a:t>
            </a:r>
            <a:br>
              <a:rPr lang="en-CA" b="1" dirty="0" smtClean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sz="10700" b="1" dirty="0" err="1" smtClean="0"/>
              <a:t>D</a:t>
            </a:r>
            <a:r>
              <a:rPr lang="en-CA" sz="2700" b="1" dirty="0" err="1" smtClean="0"/>
              <a:t>eoxyribo</a:t>
            </a:r>
            <a:r>
              <a:rPr lang="en-CA" sz="10700" b="1" dirty="0" err="1" smtClean="0"/>
              <a:t>N</a:t>
            </a:r>
            <a:r>
              <a:rPr lang="en-CA" sz="2700" b="1" dirty="0" err="1" smtClean="0"/>
              <a:t>ucleic</a:t>
            </a:r>
            <a:r>
              <a:rPr lang="en-CA" sz="2700" b="1" dirty="0" smtClean="0"/>
              <a:t> </a:t>
            </a:r>
            <a:r>
              <a:rPr lang="en-CA" sz="10700" b="1" dirty="0" smtClean="0"/>
              <a:t>A</a:t>
            </a:r>
            <a:r>
              <a:rPr lang="en-CA" sz="2700" b="1" dirty="0" smtClean="0"/>
              <a:t>cid</a:t>
            </a:r>
            <a:r>
              <a:rPr lang="en-CA" sz="8000" dirty="0" smtClean="0"/>
              <a:t/>
            </a:r>
            <a:br>
              <a:rPr lang="en-CA" sz="8000" dirty="0" smtClean="0"/>
            </a:br>
            <a:endParaRPr lang="en-CA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b="1" dirty="0" smtClean="0">
                <a:solidFill>
                  <a:schemeClr val="tx1"/>
                </a:solidFill>
              </a:rPr>
              <a:t>Stuart </a:t>
            </a:r>
            <a:r>
              <a:rPr lang="en-CA" b="1" dirty="0" err="1" smtClean="0">
                <a:solidFill>
                  <a:schemeClr val="tx1"/>
                </a:solidFill>
              </a:rPr>
              <a:t>Lithwick</a:t>
            </a:r>
            <a:endParaRPr lang="en-CA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>
            <a:off x="0" y="0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>
            <a:off x="8640960" y="-44624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-4336406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11560" y="5805264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http://www.google.ca/imgres?imgurl=http://library.thinkquest.org/07aug/00775/dna.jpg&amp;imgrefurl=http://library.thinkquest.org/07aug/00775/&amp;usg=__gf9gT6BlZvx5BLkpmyB_RXSTbIY=&amp;h=320&amp;w=320&amp;sz=30&amp;hl=en&amp;start=19&amp;sig2=9G_ooEWlaxdRIRxdMJqA2Q&amp;um=1&amp;itbs=1&amp;tbnid=bcdTHsoIeOWNNM:&amp;tbnh=118&amp;tbnw=118&amp;prev=/images%3Fq%3DDNA,%2Bphoto%26um%3D1%26hl%3Den%26sa%3DX%26tbs%3Disch:1&amp;ei=IAI9TJynK9KQnAf_n4neDg</a:t>
            </a:r>
            <a:endParaRPr lang="en-CA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DNA</a:t>
            </a:r>
            <a:r>
              <a:rPr lang="en-CA" sz="5400" dirty="0" smtClean="0"/>
              <a:t> in the Ontario Curriculum</a:t>
            </a:r>
            <a:endParaRPr lang="en-C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4400" dirty="0"/>
              <a:t> </a:t>
            </a:r>
            <a:r>
              <a:rPr lang="en-CA" sz="4400" dirty="0" smtClean="0"/>
              <a:t>  </a:t>
            </a:r>
            <a:r>
              <a:rPr lang="en-CA" sz="4400" b="1" dirty="0" smtClean="0"/>
              <a:t>Grades 1</a:t>
            </a:r>
            <a:r>
              <a:rPr lang="en-CA" sz="4400" b="1" dirty="0" smtClean="0">
                <a:sym typeface="Wingdings" pitchFamily="2" charset="2"/>
              </a:rPr>
              <a:t>7</a:t>
            </a:r>
            <a:r>
              <a:rPr lang="en-CA" sz="4400" dirty="0" smtClean="0">
                <a:sym typeface="Wingdings" pitchFamily="2" charset="2"/>
              </a:rPr>
              <a:t>                </a:t>
            </a:r>
            <a:r>
              <a:rPr lang="en-CA" sz="4400" b="1" dirty="0" smtClean="0">
                <a:sym typeface="Wingdings" pitchFamily="2" charset="2"/>
              </a:rPr>
              <a:t>Grade 8</a:t>
            </a:r>
          </a:p>
          <a:p>
            <a:pPr>
              <a:buNone/>
            </a:pPr>
            <a:endParaRPr lang="en-CA" sz="4400" dirty="0">
              <a:sym typeface="Wingdings" pitchFamily="2" charset="2"/>
            </a:endParaRPr>
          </a:p>
          <a:p>
            <a:pPr>
              <a:buNone/>
            </a:pPr>
            <a:endParaRPr lang="en-CA" sz="4400" dirty="0"/>
          </a:p>
        </p:txBody>
      </p:sp>
      <p:sp>
        <p:nvSpPr>
          <p:cNvPr id="4" name="Rounded Rectangle 3"/>
          <p:cNvSpPr/>
          <p:nvPr/>
        </p:nvSpPr>
        <p:spPr>
          <a:xfrm>
            <a:off x="755576" y="2636912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 smtClean="0"/>
              <a:t>Structure &amp; Function in Plants and Animals</a:t>
            </a:r>
            <a:endParaRPr lang="en-CA" sz="28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5004048" y="2636912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800" b="1" dirty="0" smtClean="0"/>
              <a:t>The Cell</a:t>
            </a:r>
            <a:endParaRPr lang="en-CA" sz="480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92080" y="5229200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3.2, 3.3</a:t>
            </a:r>
            <a:endParaRPr lang="en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DNA</a:t>
            </a:r>
            <a:r>
              <a:rPr lang="en-CA" sz="5400" dirty="0" smtClean="0"/>
              <a:t> in the Ontario Curriculum</a:t>
            </a:r>
            <a:endParaRPr lang="en-C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CA" sz="4400" dirty="0" smtClean="0"/>
              <a:t>Grade 10 Science (Academic) (</a:t>
            </a:r>
            <a:r>
              <a:rPr lang="en-CA" sz="4400" b="1" dirty="0" smtClean="0"/>
              <a:t>SNC2D)</a:t>
            </a:r>
            <a:r>
              <a:rPr lang="en-CA" sz="4400" b="1" dirty="0" smtClean="0">
                <a:sym typeface="Wingdings" pitchFamily="2" charset="2"/>
              </a:rPr>
              <a:t> </a:t>
            </a:r>
            <a:r>
              <a:rPr lang="en-CA" sz="4400" dirty="0" smtClean="0">
                <a:sym typeface="Wingdings" pitchFamily="2" charset="2"/>
              </a:rPr>
              <a:t>               </a:t>
            </a:r>
          </a:p>
          <a:p>
            <a:pPr>
              <a:buNone/>
            </a:pPr>
            <a:endParaRPr lang="en-CA" sz="4400" dirty="0">
              <a:sym typeface="Wingdings" pitchFamily="2" charset="2"/>
            </a:endParaRPr>
          </a:p>
          <a:p>
            <a:pPr>
              <a:buNone/>
            </a:pPr>
            <a:endParaRPr lang="en-CA" sz="4400" dirty="0"/>
          </a:p>
        </p:txBody>
      </p:sp>
      <p:sp>
        <p:nvSpPr>
          <p:cNvPr id="4" name="Rounded Rectangle 3"/>
          <p:cNvSpPr/>
          <p:nvPr/>
        </p:nvSpPr>
        <p:spPr>
          <a:xfrm>
            <a:off x="827584" y="3068960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Cells </a:t>
            </a:r>
          </a:p>
          <a:p>
            <a:pPr algn="ctr"/>
            <a:r>
              <a:rPr lang="en-CA" sz="3600" b="1" dirty="0" smtClean="0"/>
              <a:t>&amp; </a:t>
            </a:r>
          </a:p>
          <a:p>
            <a:pPr algn="ctr"/>
            <a:r>
              <a:rPr lang="en-CA" sz="3600" b="1" dirty="0" smtClean="0"/>
              <a:t>Tissues</a:t>
            </a:r>
            <a:endParaRPr lang="en-CA" sz="3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788024" y="3068960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Cell Cycle </a:t>
            </a:r>
          </a:p>
          <a:p>
            <a:pPr algn="ctr"/>
            <a:r>
              <a:rPr lang="en-CA" sz="3600" b="1" dirty="0" smtClean="0"/>
              <a:t>&amp; </a:t>
            </a:r>
          </a:p>
          <a:p>
            <a:pPr algn="ctr"/>
            <a:r>
              <a:rPr lang="en-CA" sz="3600" b="1" dirty="0" smtClean="0"/>
              <a:t>Mitosis</a:t>
            </a:r>
            <a:endParaRPr lang="en-CA" sz="36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5457418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B3.2</a:t>
            </a:r>
            <a:endParaRPr lang="en-CA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544522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B2.2, B3.1 </a:t>
            </a:r>
            <a:endParaRPr lang="en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DNA</a:t>
            </a:r>
            <a:r>
              <a:rPr lang="en-CA" sz="5400" dirty="0" smtClean="0"/>
              <a:t> in the Ontario Curriculum</a:t>
            </a:r>
            <a:endParaRPr lang="en-C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CA" sz="4400" dirty="0" smtClean="0"/>
              <a:t>Grade 10 Science (Applied) (</a:t>
            </a:r>
            <a:r>
              <a:rPr lang="en-CA" sz="4400" b="1" dirty="0" smtClean="0"/>
              <a:t>SNC2P)</a:t>
            </a:r>
            <a:r>
              <a:rPr lang="en-CA" sz="4400" b="1" dirty="0" smtClean="0">
                <a:sym typeface="Wingdings" pitchFamily="2" charset="2"/>
              </a:rPr>
              <a:t> </a:t>
            </a:r>
            <a:r>
              <a:rPr lang="en-CA" sz="4400" dirty="0" smtClean="0">
                <a:sym typeface="Wingdings" pitchFamily="2" charset="2"/>
              </a:rPr>
              <a:t>               </a:t>
            </a:r>
          </a:p>
          <a:p>
            <a:pPr>
              <a:buNone/>
            </a:pPr>
            <a:endParaRPr lang="en-CA" sz="4400" dirty="0">
              <a:sym typeface="Wingdings" pitchFamily="2" charset="2"/>
            </a:endParaRPr>
          </a:p>
          <a:p>
            <a:pPr>
              <a:buNone/>
            </a:pPr>
            <a:endParaRPr lang="en-CA" sz="4400" dirty="0"/>
          </a:p>
        </p:txBody>
      </p:sp>
      <p:sp>
        <p:nvSpPr>
          <p:cNvPr id="4" name="Rounded Rectangle 3"/>
          <p:cNvSpPr/>
          <p:nvPr/>
        </p:nvSpPr>
        <p:spPr>
          <a:xfrm>
            <a:off x="827584" y="3284984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Cells </a:t>
            </a:r>
          </a:p>
          <a:p>
            <a:pPr algn="ctr"/>
            <a:r>
              <a:rPr lang="en-CA" sz="3600" b="1" dirty="0" smtClean="0"/>
              <a:t>&amp; </a:t>
            </a:r>
          </a:p>
          <a:p>
            <a:pPr algn="ctr"/>
            <a:r>
              <a:rPr lang="en-CA" sz="3600" b="1" dirty="0" smtClean="0"/>
              <a:t>Tissues</a:t>
            </a:r>
            <a:endParaRPr lang="en-CA" sz="3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788024" y="3284984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Cell Cycle</a:t>
            </a:r>
            <a:endParaRPr lang="en-CA" sz="36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560143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B3.2</a:t>
            </a:r>
            <a:endParaRPr lang="en-CA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5589240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B3.1</a:t>
            </a:r>
            <a:endParaRPr lang="en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DNA</a:t>
            </a:r>
            <a:r>
              <a:rPr lang="en-CA" sz="5400" dirty="0" smtClean="0"/>
              <a:t> in the Ontario Curriculum</a:t>
            </a:r>
            <a:endParaRPr lang="en-C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CA" sz="4400" dirty="0" smtClean="0"/>
              <a:t>Grade 11 Biology (Academic) (</a:t>
            </a:r>
            <a:r>
              <a:rPr lang="en-CA" sz="4400" b="1" dirty="0" smtClean="0"/>
              <a:t>SBI3U)</a:t>
            </a:r>
            <a:r>
              <a:rPr lang="en-CA" sz="4400" b="1" dirty="0" smtClean="0">
                <a:sym typeface="Wingdings" pitchFamily="2" charset="2"/>
              </a:rPr>
              <a:t> </a:t>
            </a:r>
            <a:r>
              <a:rPr lang="en-CA" sz="4400" dirty="0" smtClean="0">
                <a:sym typeface="Wingdings" pitchFamily="2" charset="2"/>
              </a:rPr>
              <a:t>               </a:t>
            </a:r>
          </a:p>
          <a:p>
            <a:pPr>
              <a:buNone/>
            </a:pPr>
            <a:endParaRPr lang="en-CA" sz="4400" dirty="0">
              <a:sym typeface="Wingdings" pitchFamily="2" charset="2"/>
            </a:endParaRPr>
          </a:p>
          <a:p>
            <a:pPr>
              <a:buNone/>
            </a:pPr>
            <a:endParaRPr lang="en-CA" sz="4400" dirty="0"/>
          </a:p>
        </p:txBody>
      </p:sp>
      <p:sp>
        <p:nvSpPr>
          <p:cNvPr id="4" name="Rounded Rectangle 3"/>
          <p:cNvSpPr/>
          <p:nvPr/>
        </p:nvSpPr>
        <p:spPr>
          <a:xfrm>
            <a:off x="899592" y="2996952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Introduction </a:t>
            </a:r>
          </a:p>
          <a:p>
            <a:pPr algn="ctr"/>
            <a:r>
              <a:rPr lang="en-CA" sz="3600" b="1" dirty="0" smtClean="0"/>
              <a:t>to DNA &amp; Genes</a:t>
            </a:r>
            <a:endParaRPr lang="en-CA" sz="3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860032" y="2996952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Meiosis</a:t>
            </a:r>
            <a:endParaRPr lang="en-CA" sz="36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544522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D3.2</a:t>
            </a:r>
            <a:endParaRPr lang="en-CA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5373216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D3.1</a:t>
            </a:r>
            <a:endParaRPr lang="en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DNA</a:t>
            </a:r>
            <a:r>
              <a:rPr lang="en-CA" sz="5400" dirty="0" smtClean="0"/>
              <a:t> in the Ontario Curriculum</a:t>
            </a:r>
            <a:endParaRPr lang="en-C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CA" sz="4400" dirty="0" smtClean="0"/>
              <a:t>Grade 12 Biology (Academic) (</a:t>
            </a:r>
            <a:r>
              <a:rPr lang="en-CA" sz="4400" b="1" dirty="0" smtClean="0"/>
              <a:t>SBI4U)</a:t>
            </a:r>
            <a:r>
              <a:rPr lang="en-CA" sz="4400" b="1" dirty="0" smtClean="0">
                <a:sym typeface="Wingdings" pitchFamily="2" charset="2"/>
              </a:rPr>
              <a:t> </a:t>
            </a:r>
            <a:r>
              <a:rPr lang="en-CA" sz="4400" dirty="0" smtClean="0">
                <a:sym typeface="Wingdings" pitchFamily="2" charset="2"/>
              </a:rPr>
              <a:t>               </a:t>
            </a:r>
          </a:p>
          <a:p>
            <a:pPr>
              <a:buNone/>
            </a:pPr>
            <a:endParaRPr lang="en-CA" sz="4400" dirty="0">
              <a:sym typeface="Wingdings" pitchFamily="2" charset="2"/>
            </a:endParaRPr>
          </a:p>
          <a:p>
            <a:pPr>
              <a:buNone/>
            </a:pPr>
            <a:endParaRPr lang="en-CA" sz="4400" dirty="0"/>
          </a:p>
        </p:txBody>
      </p:sp>
      <p:sp>
        <p:nvSpPr>
          <p:cNvPr id="4" name="Rounded Rectangle 3"/>
          <p:cNvSpPr/>
          <p:nvPr/>
        </p:nvSpPr>
        <p:spPr>
          <a:xfrm>
            <a:off x="827584" y="3068960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DNA </a:t>
            </a:r>
            <a:br>
              <a:rPr lang="en-CA" sz="3600" b="1" dirty="0" smtClean="0"/>
            </a:br>
            <a:r>
              <a:rPr lang="en-CA" sz="3600" b="1" dirty="0" smtClean="0"/>
              <a:t>Structure </a:t>
            </a:r>
          </a:p>
          <a:p>
            <a:pPr algn="ctr"/>
            <a:r>
              <a:rPr lang="en-CA" sz="3600" b="1" dirty="0" smtClean="0"/>
              <a:t>In-Depth</a:t>
            </a:r>
            <a:endParaRPr lang="en-CA" sz="3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788024" y="3068960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Molecular Biology</a:t>
            </a:r>
            <a:endParaRPr lang="en-CA" sz="36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544522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B3.2</a:t>
            </a:r>
            <a:endParaRPr lang="en-CA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5517232"/>
            <a:ext cx="4932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D3.1, D3.2, D3.3, D3.6</a:t>
            </a:r>
            <a:endParaRPr lang="en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DNA</a:t>
            </a:r>
            <a:r>
              <a:rPr lang="en-CA" sz="5400" dirty="0" smtClean="0"/>
              <a:t> in the Ontario Curriculum</a:t>
            </a:r>
            <a:endParaRPr lang="en-C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CA" sz="4400" dirty="0" smtClean="0"/>
              <a:t>Grade 12 Biology (Academic) (</a:t>
            </a:r>
            <a:r>
              <a:rPr lang="en-CA" sz="4400" b="1" dirty="0" smtClean="0"/>
              <a:t>SBI4U)</a:t>
            </a:r>
            <a:r>
              <a:rPr lang="en-CA" sz="4400" b="1" dirty="0" smtClean="0">
                <a:sym typeface="Wingdings" pitchFamily="2" charset="2"/>
              </a:rPr>
              <a:t> </a:t>
            </a:r>
            <a:r>
              <a:rPr lang="en-CA" sz="4400" dirty="0" smtClean="0">
                <a:sym typeface="Wingdings" pitchFamily="2" charset="2"/>
              </a:rPr>
              <a:t>               </a:t>
            </a:r>
          </a:p>
          <a:p>
            <a:pPr>
              <a:buNone/>
            </a:pPr>
            <a:endParaRPr lang="en-CA" sz="4400" dirty="0">
              <a:sym typeface="Wingdings" pitchFamily="2" charset="2"/>
            </a:endParaRPr>
          </a:p>
          <a:p>
            <a:pPr>
              <a:buNone/>
            </a:pPr>
            <a:endParaRPr lang="en-CA" sz="4400" dirty="0"/>
          </a:p>
        </p:txBody>
      </p:sp>
      <p:sp>
        <p:nvSpPr>
          <p:cNvPr id="4" name="Rounded Rectangle 3"/>
          <p:cNvSpPr/>
          <p:nvPr/>
        </p:nvSpPr>
        <p:spPr>
          <a:xfrm>
            <a:off x="827584" y="3284984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DNA Replication</a:t>
            </a:r>
            <a:endParaRPr lang="en-CA" sz="3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788024" y="3284984"/>
            <a:ext cx="3312368" cy="23762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b="1" dirty="0" smtClean="0"/>
              <a:t>Transcription &amp; </a:t>
            </a:r>
          </a:p>
          <a:p>
            <a:pPr algn="ctr"/>
            <a:r>
              <a:rPr lang="en-CA" sz="3600" b="1" dirty="0" smtClean="0"/>
              <a:t>Translation</a:t>
            </a:r>
            <a:endParaRPr lang="en-CA" sz="36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560143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D3.1</a:t>
            </a:r>
            <a:endParaRPr lang="en-CA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9992" y="5589240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D3.2, D3.3</a:t>
            </a:r>
            <a:endParaRPr lang="en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Today’s Concept Presentation:</a:t>
            </a:r>
            <a:endParaRPr lang="en-CA" sz="54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1831332" y="1412776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6000" b="1" dirty="0" smtClean="0"/>
              <a:t>DNA </a:t>
            </a:r>
            <a:br>
              <a:rPr lang="en-CA" sz="6000" b="1" dirty="0" smtClean="0"/>
            </a:br>
            <a:r>
              <a:rPr lang="en-CA" sz="6000" b="1" dirty="0" smtClean="0"/>
              <a:t>Structure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 little from Column A, a little from Column B...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4932040" y="1556792"/>
            <a:ext cx="3384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5400" dirty="0" smtClean="0"/>
              <a:t>Grade 12 Biology (Academic) (</a:t>
            </a:r>
            <a:r>
              <a:rPr lang="en-CA" sz="5400" b="1" dirty="0" smtClean="0"/>
              <a:t>SBI4U)</a:t>
            </a:r>
            <a:endParaRPr lang="en-CA" sz="5400" dirty="0"/>
          </a:p>
        </p:txBody>
      </p:sp>
      <p:sp>
        <p:nvSpPr>
          <p:cNvPr id="5" name="Rectangle 4"/>
          <p:cNvSpPr/>
          <p:nvPr/>
        </p:nvSpPr>
        <p:spPr>
          <a:xfrm>
            <a:off x="755576" y="1556792"/>
            <a:ext cx="3384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5400" dirty="0" smtClean="0"/>
              <a:t>Grade 11 Biology (Academic) (</a:t>
            </a:r>
            <a:r>
              <a:rPr lang="en-CA" sz="5400" b="1" dirty="0" smtClean="0"/>
              <a:t>SBI3U)</a:t>
            </a:r>
            <a:endParaRPr lang="en-CA" sz="5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515719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D3.2</a:t>
            </a:r>
            <a:endParaRPr lang="en-CA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5169386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B3.2</a:t>
            </a:r>
            <a:endParaRPr lang="en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Misconceptions</a:t>
            </a:r>
            <a:endParaRPr lang="en-CA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CA" sz="3600" dirty="0" smtClean="0"/>
              <a:t>	1) Since cells are small, the amount of  </a:t>
            </a:r>
            <a:br>
              <a:rPr lang="en-CA" sz="3600" dirty="0" smtClean="0"/>
            </a:br>
            <a:r>
              <a:rPr lang="en-CA" sz="3600" dirty="0" smtClean="0"/>
              <a:t>     DNA in each cell is not large.</a:t>
            </a:r>
          </a:p>
          <a:p>
            <a:pPr>
              <a:buNone/>
            </a:pPr>
            <a:endParaRPr lang="en-CA" sz="3600" dirty="0" smtClean="0"/>
          </a:p>
          <a:p>
            <a:pPr>
              <a:buNone/>
            </a:pPr>
            <a:r>
              <a:rPr lang="en-CA" sz="3600" dirty="0"/>
              <a:t>	</a:t>
            </a:r>
            <a:r>
              <a:rPr lang="en-CA" sz="3600" dirty="0" smtClean="0"/>
              <a:t>2)  DNA looks like a double-helix when it    </a:t>
            </a:r>
            <a:br>
              <a:rPr lang="en-CA" sz="3600" dirty="0" smtClean="0"/>
            </a:br>
            <a:r>
              <a:rPr lang="en-CA" sz="3600" dirty="0" smtClean="0"/>
              <a:t>      is examined either under a        </a:t>
            </a:r>
            <a:br>
              <a:rPr lang="en-CA" sz="3600" dirty="0" smtClean="0"/>
            </a:br>
            <a:r>
              <a:rPr lang="en-CA" sz="3600" dirty="0" smtClean="0"/>
              <a:t>      microscope or with the naked eye.   </a:t>
            </a:r>
            <a:endParaRPr lang="en-CA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CA" sz="5400" b="1" dirty="0" smtClean="0"/>
              <a:t>Challenges</a:t>
            </a:r>
            <a:endParaRPr lang="en-CA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CA" sz="11100" dirty="0" smtClean="0"/>
              <a:t>	1) Making students comfortable with the   </a:t>
            </a:r>
            <a:br>
              <a:rPr lang="en-CA" sz="11100" dirty="0" smtClean="0"/>
            </a:br>
            <a:r>
              <a:rPr lang="en-CA" sz="11100" dirty="0" smtClean="0"/>
              <a:t>     structure of the DNA molecule (Can be              </a:t>
            </a:r>
            <a:br>
              <a:rPr lang="en-CA" sz="11100" dirty="0" smtClean="0"/>
            </a:br>
            <a:r>
              <a:rPr lang="en-CA" sz="11100" dirty="0" smtClean="0"/>
              <a:t>     complex)</a:t>
            </a:r>
          </a:p>
          <a:p>
            <a:pPr>
              <a:buNone/>
            </a:pPr>
            <a:endParaRPr lang="en-CA" sz="6500" dirty="0" smtClean="0"/>
          </a:p>
          <a:p>
            <a:pPr>
              <a:buNone/>
            </a:pPr>
            <a:r>
              <a:rPr lang="en-CA" sz="6500" dirty="0" smtClean="0"/>
              <a:t>    </a:t>
            </a:r>
            <a:r>
              <a:rPr lang="en-CA" sz="11100" dirty="0" smtClean="0"/>
              <a:t>2) Maintaining accuracy while writing out        </a:t>
            </a:r>
            <a:br>
              <a:rPr lang="en-CA" sz="11100" dirty="0" smtClean="0"/>
            </a:br>
            <a:r>
              <a:rPr lang="en-CA" sz="11100" dirty="0" smtClean="0"/>
              <a:t>     DNA sequences</a:t>
            </a:r>
          </a:p>
          <a:p>
            <a:pPr>
              <a:buNone/>
            </a:pPr>
            <a:endParaRPr lang="en-CA" sz="6500" dirty="0" smtClean="0"/>
          </a:p>
          <a:p>
            <a:pPr>
              <a:buNone/>
            </a:pPr>
            <a:r>
              <a:rPr lang="en-CA" sz="6500" dirty="0"/>
              <a:t>	</a:t>
            </a:r>
            <a:r>
              <a:rPr lang="en-CA" sz="11100" dirty="0" smtClean="0"/>
              <a:t>3)  Calculating the frequency of bases        </a:t>
            </a:r>
            <a:br>
              <a:rPr lang="en-CA" sz="11100" dirty="0" smtClean="0"/>
            </a:br>
            <a:r>
              <a:rPr lang="en-CA" sz="11100" dirty="0" smtClean="0"/>
              <a:t>      within DNA sequences. (Numeracy)  </a:t>
            </a:r>
            <a:endParaRPr lang="en-CA" sz="111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6600" dirty="0" smtClean="0"/>
              <a:t/>
            </a:r>
            <a:br>
              <a:rPr lang="en-CA" sz="6600" dirty="0" smtClean="0"/>
            </a:br>
            <a:r>
              <a:rPr lang="en-CA" sz="6600" dirty="0" smtClean="0"/>
              <a:t>DNA is the recipe for all life on earth...</a:t>
            </a:r>
            <a:br>
              <a:rPr lang="en-CA" sz="6600" dirty="0" smtClean="0"/>
            </a:br>
            <a:r>
              <a:rPr lang="en-CA" sz="6600" dirty="0" smtClean="0"/>
              <a:t/>
            </a:r>
            <a:br>
              <a:rPr lang="en-CA" sz="6600" dirty="0" smtClean="0"/>
            </a:br>
            <a:r>
              <a:rPr lang="en-CA" sz="6600" dirty="0" smtClean="0"/>
              <a:t> present and past!</a:t>
            </a:r>
            <a:endParaRPr lang="en-CA" sz="6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>
            <a:off x="0" y="0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>
            <a:off x="8640960" y="-44624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-4336406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8000" b="1" dirty="0" smtClean="0"/>
              <a:t>HERE WE GO!</a:t>
            </a:r>
            <a:endParaRPr lang="en-CA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Where are we going?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911452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The Animal Cell: A Diagnostic</a:t>
            </a:r>
          </a:p>
          <a:p>
            <a:pPr algn="ctr"/>
            <a:endParaRPr lang="en-CA" sz="4000" b="1" dirty="0" smtClean="0"/>
          </a:p>
          <a:p>
            <a:pPr algn="ctr"/>
            <a:r>
              <a:rPr lang="en-CA" sz="4000" b="1" dirty="0" smtClean="0"/>
              <a:t>DNA: The Recipe Book of Life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636912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 smtClean="0"/>
              <a:t>Lesson 1</a:t>
            </a:r>
            <a:endParaRPr lang="en-C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Where are we going?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911452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Playing with DNA: </a:t>
            </a:r>
          </a:p>
          <a:p>
            <a:pPr algn="ctr"/>
            <a:endParaRPr lang="en-CA" sz="4000" b="1" dirty="0"/>
          </a:p>
          <a:p>
            <a:pPr algn="ctr"/>
            <a:r>
              <a:rPr lang="en-CA" sz="4000" b="1" dirty="0" smtClean="0"/>
              <a:t>Detailed Structure of the DNA Molecule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636912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 smtClean="0"/>
              <a:t>Lesson 2</a:t>
            </a:r>
            <a:endParaRPr lang="en-C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Where are we going?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911452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Counting Bases: </a:t>
            </a:r>
          </a:p>
          <a:p>
            <a:pPr algn="ctr"/>
            <a:endParaRPr lang="en-CA" sz="4000" b="1" dirty="0"/>
          </a:p>
          <a:p>
            <a:pPr algn="ctr"/>
            <a:r>
              <a:rPr lang="en-CA" sz="4000" b="1" dirty="0" smtClean="0"/>
              <a:t>Nucleotide Frequency within DNA Molecules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636912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 smtClean="0"/>
              <a:t>Lesson 3</a:t>
            </a:r>
            <a:endParaRPr lang="en-C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Where are we going?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911452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Let’s Become DNA!</a:t>
            </a:r>
          </a:p>
          <a:p>
            <a:pPr algn="ctr"/>
            <a:endParaRPr lang="en-CA" sz="4000" b="1" dirty="0"/>
          </a:p>
          <a:p>
            <a:pPr algn="ctr"/>
            <a:r>
              <a:rPr lang="en-CA" sz="4000" b="1" dirty="0" smtClean="0"/>
              <a:t>Lab: Extracting DNA from Bananas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636912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 smtClean="0"/>
              <a:t>Lesson 4</a:t>
            </a:r>
            <a:endParaRPr lang="en-C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Where are we going?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911452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The Grand Finale!</a:t>
            </a:r>
          </a:p>
          <a:p>
            <a:pPr algn="ctr"/>
            <a:endParaRPr lang="en-CA" sz="4000" b="1" dirty="0" smtClean="0"/>
          </a:p>
          <a:p>
            <a:pPr algn="ctr"/>
            <a:r>
              <a:rPr lang="en-CA" sz="4000" b="1" dirty="0" smtClean="0"/>
              <a:t>The Inevitable DNA Thinking Problem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636912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 smtClean="0"/>
              <a:t>Lesson 5</a:t>
            </a:r>
            <a:endParaRPr lang="en-C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CA" sz="6600" b="1" dirty="0" smtClean="0"/>
              <a:t>How are we getting there?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899592" y="1412776"/>
            <a:ext cx="3024336" cy="201622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Alternative Approaches to DNA Modeling</a:t>
            </a:r>
            <a:endParaRPr lang="en-CA" sz="3600" b="1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4788024" y="1484784"/>
            <a:ext cx="3168352" cy="194421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DNA Sequence </a:t>
            </a:r>
            <a:r>
              <a:rPr lang="en-CA" sz="3200" b="1" dirty="0" err="1" smtClean="0"/>
              <a:t>Manipulatives</a:t>
            </a:r>
            <a:endParaRPr lang="en-CA" sz="3200" b="1" dirty="0" smtClean="0"/>
          </a:p>
        </p:txBody>
      </p:sp>
      <p:sp>
        <p:nvSpPr>
          <p:cNvPr id="12" name="Rounded Rectangle 11"/>
          <p:cNvSpPr/>
          <p:nvPr/>
        </p:nvSpPr>
        <p:spPr>
          <a:xfrm>
            <a:off x="827584" y="3789040"/>
            <a:ext cx="3024336" cy="201622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Interactive Dramatic Activities</a:t>
            </a:r>
            <a:endParaRPr lang="en-CA" sz="3600" b="1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4788024" y="3789040"/>
            <a:ext cx="3024336" cy="201622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Laboratory Activities</a:t>
            </a:r>
            <a:endParaRPr lang="en-CA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5400" b="1" dirty="0" smtClean="0"/>
              <a:t>How are we making sure everyone is on track?</a:t>
            </a:r>
            <a:endParaRPr lang="en-CA" sz="5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323528" y="1772816"/>
            <a:ext cx="3024336" cy="201622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Assessment for learning</a:t>
            </a:r>
            <a:endParaRPr lang="en-CA" sz="3600" b="1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23528" y="4005064"/>
            <a:ext cx="3024336" cy="201622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Assessment of learning</a:t>
            </a:r>
            <a:endParaRPr lang="en-CA" sz="3600" b="1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4067944" y="1700808"/>
            <a:ext cx="4392488" cy="50405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Diagnostic Activities</a:t>
            </a:r>
            <a:endParaRPr lang="en-CA" sz="3600" b="1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4211960" y="4005064"/>
            <a:ext cx="4536504" cy="79208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Drawing of DNA Models</a:t>
            </a:r>
            <a:endParaRPr lang="en-CA" sz="3600" b="1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4211960" y="5157192"/>
            <a:ext cx="4392488" cy="86409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Nucleotide Frequency Practice Problems</a:t>
            </a:r>
            <a:endParaRPr lang="en-CA" sz="3600" b="1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3995936" y="2636912"/>
            <a:ext cx="4536504" cy="86409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Assembly of DNA Models</a:t>
            </a:r>
            <a:endParaRPr lang="en-CA" sz="3600" b="1" dirty="0" smtClean="0"/>
          </a:p>
        </p:txBody>
      </p:sp>
      <p:sp>
        <p:nvSpPr>
          <p:cNvPr id="12" name="Left Brace 11"/>
          <p:cNvSpPr/>
          <p:nvPr/>
        </p:nvSpPr>
        <p:spPr>
          <a:xfrm>
            <a:off x="3563888" y="1628800"/>
            <a:ext cx="288032" cy="2088232"/>
          </a:xfrm>
          <a:prstGeom prst="lef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Left Brace 12"/>
          <p:cNvSpPr/>
          <p:nvPr/>
        </p:nvSpPr>
        <p:spPr>
          <a:xfrm>
            <a:off x="3563888" y="3933056"/>
            <a:ext cx="288032" cy="2088232"/>
          </a:xfrm>
          <a:prstGeom prst="lef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5400" b="1" dirty="0" smtClean="0"/>
              <a:t>How are we making sure everyone has made it?</a:t>
            </a:r>
            <a:endParaRPr lang="en-CA" sz="54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251520" y="2564904"/>
            <a:ext cx="3240360" cy="216024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Summative Evaluation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283968" y="3068960"/>
            <a:ext cx="4104455" cy="100811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b="1" dirty="0" smtClean="0"/>
              <a:t>The Inevitable DNA Thinking Problem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8000" b="1" dirty="0" smtClean="0"/>
              <a:t>HERE WE GO!</a:t>
            </a:r>
            <a:endParaRPr lang="en-CA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7"/>
            <a:ext cx="8640960" cy="6336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>
            <a:off x="0" y="0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>
            <a:off x="8640960" y="-44624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 rot="5400000">
            <a:off x="4336406" y="-4336406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Lesson 1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615308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The Animal Cell: A Diagnostic</a:t>
            </a:r>
          </a:p>
          <a:p>
            <a:pPr algn="ctr"/>
            <a:endParaRPr lang="en-CA" sz="4000" b="1" dirty="0" smtClean="0"/>
          </a:p>
          <a:p>
            <a:pPr algn="ctr"/>
            <a:r>
              <a:rPr lang="en-CA" sz="4000" b="1" dirty="0" smtClean="0"/>
              <a:t>DNA: The Recipe Book of Life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600" b="1" dirty="0" smtClean="0"/>
              <a:t>The Animal Cell: A Diagnostic</a:t>
            </a:r>
            <a:endParaRPr lang="en-CA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CA" dirty="0"/>
          </a:p>
          <a:p>
            <a:r>
              <a:rPr lang="en-CA" sz="4400" b="1" dirty="0" smtClean="0"/>
              <a:t>The Goal</a:t>
            </a:r>
            <a:r>
              <a:rPr lang="en-CA" sz="4400" dirty="0" smtClean="0"/>
              <a:t>: To assess who in the class remembers the structures of an animal cell (From Grade 8)</a:t>
            </a:r>
          </a:p>
          <a:p>
            <a:endParaRPr lang="en-CA" sz="4400" dirty="0"/>
          </a:p>
          <a:p>
            <a:r>
              <a:rPr lang="en-CA" sz="4400" dirty="0" smtClean="0"/>
              <a:t>Most important part: The Nucleus!</a:t>
            </a:r>
            <a:endParaRPr lang="en-CA" sz="4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600" b="1" dirty="0" smtClean="0"/>
              <a:t>The Animal Cell: A Diagnostic</a:t>
            </a:r>
            <a:endParaRPr lang="en-CA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dirty="0"/>
          </a:p>
          <a:p>
            <a:r>
              <a:rPr lang="en-CA" sz="4400" b="1" dirty="0" smtClean="0"/>
              <a:t>The Approach:</a:t>
            </a:r>
            <a:endParaRPr lang="en-CA" sz="4000" b="1" dirty="0" smtClean="0"/>
          </a:p>
          <a:p>
            <a:pPr lvl="1"/>
            <a:r>
              <a:rPr lang="en-CA" sz="4000" dirty="0"/>
              <a:t> </a:t>
            </a:r>
            <a:r>
              <a:rPr lang="en-CA" sz="4000" dirty="0" smtClean="0"/>
              <a:t>Hand out blank sheets of paper </a:t>
            </a:r>
          </a:p>
          <a:p>
            <a:pPr lvl="1">
              <a:buNone/>
            </a:pPr>
            <a:endParaRPr lang="en-CA" sz="4000" dirty="0" smtClean="0"/>
          </a:p>
          <a:p>
            <a:pPr lvl="1"/>
            <a:r>
              <a:rPr lang="en-CA" sz="4000" dirty="0" smtClean="0"/>
              <a:t> Ask students to draw an animal cell with as much detail as possible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600" b="1" dirty="0" smtClean="0"/>
              <a:t>The Animal Cell: A Diagnostic</a:t>
            </a:r>
            <a:endParaRPr lang="en-CA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CA" dirty="0"/>
          </a:p>
          <a:p>
            <a:r>
              <a:rPr lang="en-CA" sz="4400" b="1" dirty="0" smtClean="0"/>
              <a:t>The Approach:</a:t>
            </a:r>
            <a:endParaRPr lang="en-CA" sz="4000" b="1" dirty="0" smtClean="0"/>
          </a:p>
          <a:p>
            <a:pPr lvl="1"/>
            <a:r>
              <a:rPr lang="en-CA" sz="4000" dirty="0"/>
              <a:t> </a:t>
            </a:r>
            <a:r>
              <a:rPr lang="en-CA" sz="4000" dirty="0" smtClean="0"/>
              <a:t>Have peers exchange papers and mark</a:t>
            </a:r>
          </a:p>
          <a:p>
            <a:pPr lvl="1"/>
            <a:r>
              <a:rPr lang="en-CA" sz="4000" dirty="0"/>
              <a:t> </a:t>
            </a:r>
            <a:r>
              <a:rPr lang="en-CA" sz="4000" dirty="0" smtClean="0"/>
              <a:t>Select one student to draw the animal cell on the board </a:t>
            </a:r>
            <a:r>
              <a:rPr lang="en-CA" sz="4000" b="1" dirty="0" smtClean="0"/>
              <a:t>with help from peers</a:t>
            </a:r>
            <a:endParaRPr lang="en-CA" sz="4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600" b="1" dirty="0" smtClean="0"/>
              <a:t>The Animal Cell: A Diagnostic</a:t>
            </a:r>
            <a:endParaRPr lang="en-CA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dirty="0"/>
          </a:p>
          <a:p>
            <a:r>
              <a:rPr lang="en-CA" sz="4400" b="1" dirty="0" smtClean="0"/>
              <a:t>The Approach:</a:t>
            </a:r>
            <a:endParaRPr lang="en-CA" sz="4000" b="1" dirty="0" smtClean="0"/>
          </a:p>
          <a:p>
            <a:pPr lvl="1"/>
            <a:r>
              <a:rPr lang="en-CA" sz="4000" dirty="0"/>
              <a:t> </a:t>
            </a:r>
            <a:r>
              <a:rPr lang="en-CA" sz="4000" dirty="0" smtClean="0"/>
              <a:t>Collect all of the papers as students exit class</a:t>
            </a:r>
          </a:p>
          <a:p>
            <a:pPr lvl="1"/>
            <a:endParaRPr lang="en-CA" sz="4000" dirty="0" smtClean="0"/>
          </a:p>
          <a:p>
            <a:pPr lvl="1">
              <a:buNone/>
            </a:pPr>
            <a:r>
              <a:rPr lang="en-CA" sz="4000" dirty="0" smtClean="0"/>
              <a:t>	 - Assessment for learning!</a:t>
            </a:r>
          </a:p>
          <a:p>
            <a:pPr lvl="1">
              <a:buNone/>
            </a:pPr>
            <a:endParaRPr lang="en-CA" sz="4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600" b="1" dirty="0" smtClean="0"/>
              <a:t>DNA: The Recipe Book of Life</a:t>
            </a:r>
            <a:endParaRPr lang="en-CA" sz="6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dirty="0"/>
          </a:p>
          <a:p>
            <a:r>
              <a:rPr lang="en-CA" sz="4400" b="1" dirty="0" smtClean="0"/>
              <a:t>The Goal</a:t>
            </a:r>
            <a:r>
              <a:rPr lang="en-CA" sz="4400" dirty="0" smtClean="0"/>
              <a:t>: To introduce DNA as the recipe book of life in a creative way</a:t>
            </a:r>
          </a:p>
          <a:p>
            <a:endParaRPr lang="en-CA" sz="4400" dirty="0" smtClean="0"/>
          </a:p>
          <a:p>
            <a:r>
              <a:rPr lang="en-CA" sz="4400" dirty="0" smtClean="0"/>
              <a:t>Achieved using </a:t>
            </a:r>
            <a:r>
              <a:rPr lang="en-CA" sz="4400" b="1" dirty="0" smtClean="0"/>
              <a:t>analogies</a:t>
            </a:r>
            <a:r>
              <a:rPr lang="en-CA" sz="4400" dirty="0" smtClean="0"/>
              <a:t>!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600" b="1" dirty="0" smtClean="0"/>
              <a:t>DNA: The Recipe Book of Life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44824"/>
            <a:ext cx="188047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2348880"/>
            <a:ext cx="12287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067944" y="2348880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+</a:t>
            </a:r>
            <a:endParaRPr lang="en-CA" sz="48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2350393"/>
            <a:ext cx="1219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156176" y="2309971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=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1988840"/>
            <a:ext cx="140973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676" y="4797152"/>
            <a:ext cx="1543028" cy="10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4653136"/>
            <a:ext cx="161788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220344" y="4758243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+</a:t>
            </a:r>
            <a:endParaRPr lang="en-CA" sz="4800" dirty="0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4653136"/>
            <a:ext cx="161788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308576" y="4758243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=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20272" y="4149080"/>
            <a:ext cx="1771079" cy="176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6600" b="1" dirty="0" smtClean="0"/>
              <a:t>DNA: The Instructions for Building Life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067944" y="2348880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+</a:t>
            </a:r>
            <a:endParaRPr lang="en-CA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2309971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=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676" y="4797152"/>
            <a:ext cx="1543028" cy="10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653136"/>
            <a:ext cx="161788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220344" y="4758243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 smtClean="0"/>
              <a:t>+</a:t>
            </a:r>
            <a:endParaRPr lang="en-CA" sz="4800" dirty="0"/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653136"/>
            <a:ext cx="161788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308576" y="4758243"/>
            <a:ext cx="504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=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149080"/>
            <a:ext cx="1771079" cy="176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slithwick\Desktop\IKEA Instruction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2204864"/>
            <a:ext cx="1344930" cy="1905000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2348880"/>
            <a:ext cx="13183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0032" y="2132856"/>
            <a:ext cx="1224136" cy="1598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76256" y="2204864"/>
            <a:ext cx="1920245" cy="151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5" grpId="0"/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7200" b="1" dirty="0" smtClean="0"/>
              <a:t>So how much DNA is there really per cell</a:t>
            </a:r>
            <a:r>
              <a:rPr lang="en-CA" sz="7200" b="1" dirty="0" smtClean="0">
                <a:latin typeface="Calibri"/>
                <a:cs typeface="Calibri"/>
              </a:rPr>
              <a:t>?</a:t>
            </a:r>
            <a:endParaRPr lang="en-CA" sz="72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is the total length of DNA in every cell?</a:t>
            </a:r>
            <a:br>
              <a:rPr lang="en-CA" dirty="0" smtClean="0"/>
            </a:b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1484784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b="1" dirty="0" smtClean="0"/>
              <a:t>2 </a:t>
            </a:r>
            <a:r>
              <a:rPr lang="en-CA" sz="6000" b="1" dirty="0" smtClean="0"/>
              <a:t>metres</a:t>
            </a:r>
            <a:endParaRPr lang="en-CA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492896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b="1" dirty="0" smtClean="0"/>
              <a:t>10 trillion cells per body</a:t>
            </a:r>
            <a:endParaRPr lang="en-CA" sz="60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0872" y="53103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the total</a:t>
            </a:r>
            <a:r>
              <a:rPr kumimoji="0" lang="en-CA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length of DNA in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entire human body</a:t>
            </a:r>
            <a:r>
              <a:rPr kumimoji="0" lang="en-C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br>
              <a:rPr kumimoji="0" lang="en-C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CA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64096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>
            <a:off x="0" y="0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>
            <a:off x="8640960" y="-44624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 rot="5400000">
            <a:off x="4336406" y="-4336406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11560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http://www.csb.yale.edu/userguides/graphics/ribbons/help/dna_rgb.gif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124744"/>
            <a:ext cx="47714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4293096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b="1" dirty="0" smtClean="0"/>
              <a:t>Enough to travel from earth to the sun and back 35X!</a:t>
            </a:r>
            <a:endParaRPr lang="en-CA" sz="6000" b="1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0528" y="10908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b="1" dirty="0" smtClean="0"/>
              <a:t>1 Billion km!</a:t>
            </a:r>
            <a:endParaRPr lang="en-CA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4800" dirty="0" smtClean="0"/>
              <a:t>Take home messages from lesson 1!</a:t>
            </a:r>
            <a:endParaRPr lang="en-C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CA" sz="4400" dirty="0" smtClean="0"/>
          </a:p>
          <a:p>
            <a:r>
              <a:rPr lang="en-CA" sz="4400" dirty="0" smtClean="0"/>
              <a:t>DNA is found in the nucleus.</a:t>
            </a:r>
          </a:p>
          <a:p>
            <a:pPr>
              <a:buNone/>
            </a:pPr>
            <a:endParaRPr lang="en-CA" sz="4400" dirty="0" smtClean="0"/>
          </a:p>
          <a:p>
            <a:r>
              <a:rPr lang="en-CA" sz="4400" dirty="0" smtClean="0"/>
              <a:t>DNA are the instructions for life.</a:t>
            </a:r>
          </a:p>
          <a:p>
            <a:endParaRPr lang="en-CA" sz="4400" dirty="0" smtClean="0"/>
          </a:p>
          <a:p>
            <a:r>
              <a:rPr lang="en-CA" sz="4400" dirty="0" smtClean="0"/>
              <a:t>There is an enormous amount of DNA in every cell. </a:t>
            </a:r>
          </a:p>
          <a:p>
            <a:endParaRPr lang="en-CA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Lesson 2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687316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Playing with DNA: </a:t>
            </a:r>
          </a:p>
          <a:p>
            <a:pPr algn="ctr"/>
            <a:endParaRPr lang="en-CA" sz="4000" b="1" dirty="0"/>
          </a:p>
          <a:p>
            <a:pPr algn="ctr"/>
            <a:r>
              <a:rPr lang="en-CA" sz="4000" b="1" dirty="0" smtClean="0"/>
              <a:t>Detailed Structure of the DNA Molecule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/>
              <a:t>Structure of the DNA Molecule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400" b="1" dirty="0" smtClean="0"/>
              <a:t>Challenge</a:t>
            </a:r>
            <a:r>
              <a:rPr lang="en-CA" sz="4400" dirty="0" smtClean="0"/>
              <a:t>: Help students become comfortable with the structure of the DNA molecule...</a:t>
            </a:r>
          </a:p>
          <a:p>
            <a:r>
              <a:rPr lang="en-CA" sz="4400" dirty="0" smtClean="0"/>
              <a:t>How</a:t>
            </a:r>
            <a:r>
              <a:rPr lang="en-CA" sz="4400" b="1" dirty="0" smtClean="0">
                <a:cs typeface="Calibri"/>
              </a:rPr>
              <a:t>?</a:t>
            </a:r>
          </a:p>
          <a:p>
            <a:endParaRPr lang="en-CA" sz="4400" b="1" dirty="0" smtClean="0">
              <a:cs typeface="Calibri"/>
            </a:endParaRPr>
          </a:p>
          <a:p>
            <a:r>
              <a:rPr lang="en-CA" sz="4400" b="1" dirty="0" smtClean="0">
                <a:cs typeface="Calibri"/>
              </a:rPr>
              <a:t>Magnetics &amp; </a:t>
            </a:r>
            <a:r>
              <a:rPr lang="en-CA" sz="4400" b="1" dirty="0" err="1" smtClean="0">
                <a:cs typeface="Calibri"/>
              </a:rPr>
              <a:t>Manipulatives</a:t>
            </a:r>
            <a:r>
              <a:rPr lang="en-CA" sz="4400" b="1" dirty="0" smtClean="0">
                <a:cs typeface="Calibri"/>
              </a:rPr>
              <a:t>!</a:t>
            </a:r>
            <a:endParaRPr lang="en-CA" sz="4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Magnetics &amp; </a:t>
            </a:r>
            <a:r>
              <a:rPr lang="en-CA" b="1" dirty="0" err="1" smtClean="0"/>
              <a:t>Manipulatives</a:t>
            </a:r>
            <a:r>
              <a:rPr lang="en-CA" b="1" dirty="0" smtClean="0"/>
              <a:t>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r>
              <a:rPr lang="en-CA" sz="4000" b="1" dirty="0" smtClean="0"/>
              <a:t>Teacher </a:t>
            </a:r>
            <a:r>
              <a:rPr lang="en-CA" sz="4000" dirty="0" smtClean="0"/>
              <a:t>– Uses </a:t>
            </a:r>
            <a:r>
              <a:rPr lang="en-CA" sz="4000" dirty="0" err="1" smtClean="0"/>
              <a:t>magnetics</a:t>
            </a:r>
            <a:r>
              <a:rPr lang="en-CA" sz="4000" dirty="0" smtClean="0"/>
              <a:t> on the board</a:t>
            </a:r>
          </a:p>
          <a:p>
            <a:pPr>
              <a:buNone/>
            </a:pPr>
            <a:endParaRPr lang="en-CA" sz="4000" dirty="0" smtClean="0"/>
          </a:p>
          <a:p>
            <a:r>
              <a:rPr lang="en-CA" sz="4000" b="1" dirty="0" smtClean="0"/>
              <a:t>Students </a:t>
            </a:r>
            <a:r>
              <a:rPr lang="en-CA" sz="4000" dirty="0" smtClean="0"/>
              <a:t>– Use sets of </a:t>
            </a:r>
            <a:r>
              <a:rPr lang="en-CA" sz="4000" dirty="0" err="1" smtClean="0"/>
              <a:t>manipulatives</a:t>
            </a:r>
            <a:r>
              <a:rPr lang="en-CA" sz="4000" dirty="0" smtClean="0"/>
              <a:t> at their desks.</a:t>
            </a:r>
            <a:endParaRPr lang="en-CA" sz="4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Concepts Taught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000" dirty="0" smtClean="0"/>
              <a:t>DNA is a </a:t>
            </a:r>
            <a:r>
              <a:rPr lang="en-CA" sz="4000" b="1" dirty="0" smtClean="0"/>
              <a:t>double-stranded molecule</a:t>
            </a:r>
          </a:p>
          <a:p>
            <a:pPr>
              <a:buNone/>
            </a:pPr>
            <a:endParaRPr lang="en-CA" sz="4000" dirty="0" smtClean="0"/>
          </a:p>
          <a:p>
            <a:r>
              <a:rPr lang="en-CA" sz="4000" dirty="0" smtClean="0"/>
              <a:t>DNA is made up of </a:t>
            </a:r>
            <a:r>
              <a:rPr lang="en-CA" sz="4000" b="1" dirty="0" smtClean="0"/>
              <a:t>4 types of compounds called nucleotides</a:t>
            </a:r>
            <a:endParaRPr lang="en-CA" sz="3600" dirty="0" smtClean="0"/>
          </a:p>
          <a:p>
            <a:pPr lvl="1"/>
            <a:r>
              <a:rPr lang="en-CA" sz="3600" dirty="0" smtClean="0"/>
              <a:t>A, G, C, T</a:t>
            </a:r>
            <a:r>
              <a:rPr lang="en-CA" sz="4000" dirty="0" smtClean="0"/>
              <a:t> </a:t>
            </a:r>
          </a:p>
          <a:p>
            <a:pPr lvl="1"/>
            <a:r>
              <a:rPr lang="en-CA" sz="4000" dirty="0" smtClean="0"/>
              <a:t> A binds T and G binds C</a:t>
            </a:r>
          </a:p>
          <a:p>
            <a:pPr lvl="1">
              <a:buNone/>
            </a:pPr>
            <a:endParaRPr lang="en-CA" sz="4000" dirty="0" smtClean="0"/>
          </a:p>
          <a:p>
            <a:pPr lvl="1"/>
            <a:endParaRPr lang="en-CA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Concepts Taught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000" dirty="0" smtClean="0"/>
              <a:t>Each nucleotide is made up of 3 parts:</a:t>
            </a:r>
            <a:endParaRPr lang="en-CA" sz="1600" dirty="0" smtClean="0"/>
          </a:p>
          <a:p>
            <a:pPr>
              <a:buNone/>
            </a:pPr>
            <a:endParaRPr lang="en-CA" sz="4000" dirty="0" smtClean="0"/>
          </a:p>
          <a:p>
            <a:pPr>
              <a:buNone/>
            </a:pPr>
            <a:endParaRPr lang="en-CA" sz="4000" b="1" dirty="0" smtClean="0"/>
          </a:p>
          <a:p>
            <a:pPr>
              <a:buNone/>
            </a:pPr>
            <a:endParaRPr lang="en-CA" sz="3600" dirty="0" smtClean="0"/>
          </a:p>
          <a:p>
            <a:pPr lvl="1"/>
            <a:endParaRPr lang="en-CA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43608" y="4725144"/>
            <a:ext cx="1656184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259632" y="50851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Sugar</a:t>
            </a:r>
            <a:endParaRPr lang="en-CA" sz="3600" dirty="0"/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2159732" y="4257092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iamond 10"/>
          <p:cNvSpPr/>
          <p:nvPr/>
        </p:nvSpPr>
        <p:spPr>
          <a:xfrm>
            <a:off x="2555776" y="3140968"/>
            <a:ext cx="1512168" cy="108012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2771800" y="3358733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Base</a:t>
            </a:r>
            <a:endParaRPr lang="en-CA" sz="3600" dirty="0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719572" y="4329100"/>
            <a:ext cx="9361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95536" y="2996952"/>
            <a:ext cx="1008112" cy="10081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720080" y="3140968"/>
            <a:ext cx="53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P</a:t>
            </a:r>
            <a:endParaRPr lang="en-CA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4499992" y="2996952"/>
            <a:ext cx="43204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Shapes reduce the complexity of the molecules... Can be less intimidating... But still have function!</a:t>
            </a:r>
            <a:endParaRPr lang="en-C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4800" b="1" dirty="0" smtClean="0"/>
              <a:t>Assessment for Learning:</a:t>
            </a:r>
            <a:br>
              <a:rPr lang="en-CA" sz="4800" b="1" dirty="0" smtClean="0"/>
            </a:br>
            <a:r>
              <a:rPr lang="en-CA" sz="4800" b="1" dirty="0" smtClean="0"/>
              <a:t>Building DNA Models!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sz="5400" dirty="0" smtClean="0"/>
              <a:t>1) </a:t>
            </a:r>
            <a:r>
              <a:rPr lang="en-CA" sz="5400" dirty="0" err="1" smtClean="0"/>
              <a:t>CanDNA</a:t>
            </a:r>
            <a:r>
              <a:rPr lang="en-CA" sz="5400" dirty="0" smtClean="0"/>
              <a:t> – Candy DNA</a:t>
            </a:r>
          </a:p>
          <a:p>
            <a:pPr>
              <a:buNone/>
            </a:pPr>
            <a:r>
              <a:rPr lang="en-CA" sz="5400" dirty="0" smtClean="0"/>
              <a:t>2) </a:t>
            </a:r>
            <a:r>
              <a:rPr lang="en-CA" sz="5400" dirty="0" err="1" smtClean="0"/>
              <a:t>BeaDNA</a:t>
            </a:r>
            <a:r>
              <a:rPr lang="en-CA" sz="5400" dirty="0" smtClean="0"/>
              <a:t> – Bead DNA</a:t>
            </a:r>
          </a:p>
          <a:p>
            <a:pPr>
              <a:buNone/>
            </a:pPr>
            <a:r>
              <a:rPr lang="en-CA" sz="5400" dirty="0" smtClean="0"/>
              <a:t>3) Origami DNA</a:t>
            </a:r>
            <a:endParaRPr lang="en-CA" sz="5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6000" b="1" dirty="0" smtClean="0"/>
              <a:t>Let`s try it out!</a:t>
            </a:r>
            <a:endParaRPr lang="en-CA" sz="60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1) </a:t>
            </a:r>
            <a:r>
              <a:rPr lang="en-CA" dirty="0" err="1" smtClean="0"/>
              <a:t>CanDNA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Advantages: </a:t>
            </a:r>
          </a:p>
          <a:p>
            <a:pPr>
              <a:buNone/>
            </a:pPr>
            <a:r>
              <a:rPr lang="en-CA" dirty="0" smtClean="0"/>
              <a:t>		- Great for </a:t>
            </a:r>
            <a:r>
              <a:rPr lang="en-CA" dirty="0" smtClean="0"/>
              <a:t>kinaesthetic </a:t>
            </a:r>
            <a:r>
              <a:rPr lang="en-CA" dirty="0" smtClean="0"/>
              <a:t>learners and visual 	   learners (colourful)</a:t>
            </a:r>
            <a:br>
              <a:rPr lang="en-CA" dirty="0" smtClean="0"/>
            </a:br>
            <a:r>
              <a:rPr lang="en-CA" dirty="0" smtClean="0"/>
              <a:t>      </a:t>
            </a:r>
          </a:p>
          <a:p>
            <a:pPr>
              <a:buNone/>
            </a:pPr>
            <a:r>
              <a:rPr lang="en-CA" dirty="0" smtClean="0"/>
              <a:t>		 - Includes all parts of the DNA molecule 	</a:t>
            </a:r>
          </a:p>
          <a:p>
            <a:pPr>
              <a:buNone/>
            </a:pPr>
            <a:r>
              <a:rPr lang="en-CA" dirty="0" smtClean="0"/>
              <a:t>		 - Fun!</a:t>
            </a:r>
          </a:p>
          <a:p>
            <a:pPr>
              <a:buNone/>
            </a:pPr>
            <a:r>
              <a:rPr lang="en-CA" dirty="0" smtClean="0"/>
              <a:t>		</a:t>
            </a:r>
            <a:br>
              <a:rPr lang="en-CA" dirty="0" smtClean="0"/>
            </a:br>
            <a:r>
              <a:rPr lang="en-CA" dirty="0" smtClean="0"/>
              <a:t>	 - Edible!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856895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>
            <a:off x="0" y="0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>
            <a:off x="8640960" y="-44624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r="72680"/>
          <a:stretch>
            <a:fillRect/>
          </a:stretch>
        </p:blipFill>
        <p:spPr bwMode="auto">
          <a:xfrm rot="5400000">
            <a:off x="4336406" y="-4336406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72200" y="4766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Miller et al., 2008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2) </a:t>
            </a:r>
            <a:r>
              <a:rPr lang="en-CA" dirty="0" err="1" smtClean="0"/>
              <a:t>BeaDNA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Advantages: </a:t>
            </a:r>
          </a:p>
          <a:p>
            <a:pPr>
              <a:buNone/>
            </a:pPr>
            <a:r>
              <a:rPr lang="en-CA" dirty="0" smtClean="0"/>
              <a:t>		- Also great for </a:t>
            </a:r>
            <a:r>
              <a:rPr lang="en-CA" dirty="0" smtClean="0"/>
              <a:t>kinaesthetic </a:t>
            </a:r>
            <a:r>
              <a:rPr lang="en-CA" dirty="0" smtClean="0"/>
              <a:t>learners and 	  visual learners (colourful)</a:t>
            </a:r>
            <a:br>
              <a:rPr lang="en-CA" dirty="0" smtClean="0"/>
            </a:br>
            <a:r>
              <a:rPr lang="en-CA" dirty="0" smtClean="0"/>
              <a:t>      </a:t>
            </a:r>
          </a:p>
          <a:p>
            <a:r>
              <a:rPr lang="en-CA" dirty="0" smtClean="0"/>
              <a:t>Disadvantages:</a:t>
            </a:r>
          </a:p>
          <a:p>
            <a:pPr>
              <a:buNone/>
            </a:pPr>
            <a:r>
              <a:rPr lang="en-CA" dirty="0" smtClean="0"/>
              <a:t>		- Not as detailed (just backbone and bases)</a:t>
            </a:r>
          </a:p>
          <a:p>
            <a:pPr>
              <a:buNone/>
            </a:pPr>
            <a:r>
              <a:rPr lang="en-CA" dirty="0" smtClean="0"/>
              <a:t>		- Much smaller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3) Origami DNA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Advantages: </a:t>
            </a:r>
          </a:p>
          <a:p>
            <a:pPr>
              <a:buNone/>
            </a:pPr>
            <a:r>
              <a:rPr lang="en-CA" dirty="0" smtClean="0"/>
              <a:t>		- Great for </a:t>
            </a:r>
            <a:r>
              <a:rPr lang="en-CA" dirty="0" smtClean="0"/>
              <a:t>kinaesthetic </a:t>
            </a:r>
            <a:r>
              <a:rPr lang="en-CA" dirty="0" smtClean="0"/>
              <a:t>learners and 	  	   visual learners (colourful)</a:t>
            </a:r>
            <a:br>
              <a:rPr lang="en-CA" dirty="0" smtClean="0"/>
            </a:br>
            <a:r>
              <a:rPr lang="en-CA" dirty="0" smtClean="0"/>
              <a:t>      </a:t>
            </a:r>
          </a:p>
          <a:p>
            <a:r>
              <a:rPr lang="en-CA" dirty="0" smtClean="0"/>
              <a:t>Disadvantages:</a:t>
            </a:r>
          </a:p>
          <a:p>
            <a:pPr>
              <a:buNone/>
            </a:pPr>
            <a:r>
              <a:rPr lang="en-CA" dirty="0" smtClean="0"/>
              <a:t>		- Much more difficult</a:t>
            </a:r>
          </a:p>
          <a:p>
            <a:pPr>
              <a:buNone/>
            </a:pPr>
            <a:r>
              <a:rPr lang="en-CA" dirty="0" smtClean="0"/>
              <a:t>		- Takes a much longer time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800" b="1" dirty="0" smtClean="0"/>
              <a:t>Exit Key Assessment of Learning:</a:t>
            </a:r>
            <a:br>
              <a:rPr lang="en-CA" sz="4800" b="1" dirty="0" smtClean="0"/>
            </a:br>
            <a:r>
              <a:rPr lang="en-CA" sz="4800" b="1" dirty="0" smtClean="0"/>
              <a:t>Drawing of the DNA Models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Students have to:</a:t>
            </a:r>
          </a:p>
          <a:p>
            <a:pPr>
              <a:buNone/>
            </a:pPr>
            <a:endParaRPr lang="en-CA" dirty="0" smtClean="0"/>
          </a:p>
          <a:p>
            <a:pPr lvl="1">
              <a:buNone/>
            </a:pPr>
            <a:r>
              <a:rPr lang="en-CA" dirty="0" smtClean="0"/>
              <a:t>	1) Sketch the DNA molecules that they have built and label parts discussed in class.</a:t>
            </a:r>
          </a:p>
          <a:p>
            <a:pPr lvl="1">
              <a:buNone/>
            </a:pPr>
            <a:endParaRPr lang="en-CA" dirty="0" smtClean="0"/>
          </a:p>
          <a:p>
            <a:pPr lvl="1">
              <a:buNone/>
            </a:pPr>
            <a:r>
              <a:rPr lang="en-CA" dirty="0" smtClean="0"/>
              <a:t>	2) Answer the question: It is often said DNA resembles a ladder. Explain using information learned in class. </a:t>
            </a:r>
          </a:p>
          <a:p>
            <a:pPr lvl="1">
              <a:buNone/>
            </a:pPr>
            <a:endParaRPr lang="en-CA" dirty="0" smtClean="0"/>
          </a:p>
          <a:p>
            <a:pPr lvl="1">
              <a:buNone/>
            </a:pPr>
            <a:r>
              <a:rPr lang="en-CA" dirty="0" smtClean="0"/>
              <a:t> - Collected at the end of class...</a:t>
            </a:r>
          </a:p>
          <a:p>
            <a:pPr lvl="1">
              <a:buNone/>
            </a:pPr>
            <a:r>
              <a:rPr lang="en-CA" dirty="0" smtClean="0"/>
              <a:t>- Why both</a:t>
            </a:r>
            <a:r>
              <a:rPr lang="en-CA" dirty="0" smtClean="0">
                <a:latin typeface="Calibri"/>
                <a:cs typeface="Calibri"/>
              </a:rPr>
              <a:t>? </a:t>
            </a:r>
            <a:r>
              <a:rPr lang="en-CA" b="1" dirty="0" smtClean="0">
                <a:latin typeface="Calibri"/>
                <a:cs typeface="Calibri"/>
              </a:rPr>
              <a:t>Differentiated assessment</a:t>
            </a:r>
            <a:r>
              <a:rPr lang="en-CA" dirty="0" smtClean="0">
                <a:latin typeface="Calibri"/>
                <a:cs typeface="Calibri"/>
              </a:rPr>
              <a:t>!</a:t>
            </a:r>
            <a:endParaRPr lang="en-CA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Lesson 3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763688" y="1628800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Counting Bases: </a:t>
            </a:r>
          </a:p>
          <a:p>
            <a:pPr algn="ctr"/>
            <a:endParaRPr lang="en-CA" sz="4000" b="1" dirty="0"/>
          </a:p>
          <a:p>
            <a:pPr algn="ctr"/>
            <a:r>
              <a:rPr lang="en-CA" sz="4000" b="1" dirty="0" smtClean="0"/>
              <a:t>Nucleotide Frequency within DNA Molecules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9600" b="1" dirty="0" smtClean="0"/>
              <a:t>But first!</a:t>
            </a:r>
            <a:endParaRPr lang="en-CA" sz="96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Diagnostic Assessment of Learning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Students are </a:t>
            </a:r>
            <a:r>
              <a:rPr lang="en-CA" dirty="0" smtClean="0"/>
              <a:t>asked to answer one of </a:t>
            </a:r>
            <a:r>
              <a:rPr lang="en-CA" dirty="0" smtClean="0"/>
              <a:t>two </a:t>
            </a:r>
            <a:r>
              <a:rPr lang="en-CA" dirty="0" smtClean="0"/>
              <a:t>questions:</a:t>
            </a:r>
          </a:p>
          <a:p>
            <a:pPr lvl="1">
              <a:buNone/>
            </a:pPr>
            <a:endParaRPr lang="en-CA" dirty="0" smtClean="0"/>
          </a:p>
          <a:p>
            <a:pPr marL="971550" lvl="1" indent="-514350">
              <a:buAutoNum type="arabicParenR"/>
            </a:pPr>
            <a:r>
              <a:rPr lang="en-CA" b="1" dirty="0" smtClean="0"/>
              <a:t>What would be the sequence of </a:t>
            </a:r>
            <a:r>
              <a:rPr lang="en-CA" b="1" dirty="0" smtClean="0"/>
              <a:t>the opposite </a:t>
            </a:r>
            <a:r>
              <a:rPr lang="en-CA" b="1" dirty="0" smtClean="0"/>
              <a:t>strand for the following DNA molecule</a:t>
            </a:r>
            <a:r>
              <a:rPr lang="en-CA" b="1" dirty="0" smtClean="0">
                <a:latin typeface="Calibri"/>
                <a:cs typeface="Calibri"/>
              </a:rPr>
              <a:t>?</a:t>
            </a:r>
            <a:r>
              <a:rPr lang="en-CA" dirty="0" smtClean="0"/>
              <a:t> </a:t>
            </a:r>
          </a:p>
          <a:p>
            <a:pPr marL="971550" lvl="1" indent="-514350">
              <a:buAutoNum type="arabicParenR"/>
            </a:pPr>
            <a:endParaRPr lang="en-CA" dirty="0" smtClean="0"/>
          </a:p>
          <a:p>
            <a:pPr marL="971550" lvl="1" indent="-514350">
              <a:buNone/>
            </a:pPr>
            <a:r>
              <a:rPr lang="en-CA" b="1" dirty="0" smtClean="0"/>
              <a:t>2)   </a:t>
            </a:r>
            <a:r>
              <a:rPr lang="en-CA" dirty="0" smtClean="0"/>
              <a:t> </a:t>
            </a:r>
            <a:r>
              <a:rPr lang="en-CA" b="1" dirty="0" smtClean="0"/>
              <a:t>Identify the mistakes present in the following DNA molecule. Why are these mistakes</a:t>
            </a:r>
            <a:r>
              <a:rPr lang="en-CA" b="1" dirty="0" smtClean="0">
                <a:latin typeface="Calibri"/>
                <a:cs typeface="Calibri"/>
              </a:rPr>
              <a:t>?</a:t>
            </a:r>
            <a:r>
              <a:rPr lang="en-CA" dirty="0" smtClean="0">
                <a:latin typeface="Calibri"/>
                <a:cs typeface="Calibri"/>
              </a:rPr>
              <a:t/>
            </a:r>
            <a:br>
              <a:rPr lang="en-CA" dirty="0" smtClean="0">
                <a:latin typeface="Calibri"/>
                <a:cs typeface="Calibri"/>
              </a:rPr>
            </a:br>
            <a:endParaRPr lang="en-CA" dirty="0" smtClean="0">
              <a:latin typeface="Calibri"/>
              <a:cs typeface="Calibri"/>
            </a:endParaRPr>
          </a:p>
          <a:p>
            <a:pPr marL="571500" indent="-514350"/>
            <a:r>
              <a:rPr lang="en-CA" dirty="0" smtClean="0"/>
              <a:t>Assessments are evaluated by peers, as students complete questions on the board</a:t>
            </a:r>
            <a:endParaRPr lang="en-CA" dirty="0" smtClean="0"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/>
              <a:t>Nucleotide Frequency in DNA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4400" b="1" dirty="0" smtClean="0"/>
              <a:t>Challenge</a:t>
            </a:r>
            <a:r>
              <a:rPr lang="en-CA" sz="4400" dirty="0" smtClean="0"/>
              <a:t>: Help students become more comfortable with nucleotide frequency calculations.</a:t>
            </a:r>
          </a:p>
          <a:p>
            <a:endParaRPr lang="en-CA" sz="4400" dirty="0" smtClean="0"/>
          </a:p>
          <a:p>
            <a:r>
              <a:rPr lang="en-CA" sz="4400" dirty="0" smtClean="0"/>
              <a:t>How</a:t>
            </a:r>
            <a:r>
              <a:rPr lang="en-CA" sz="4400" dirty="0" smtClean="0">
                <a:cs typeface="Calibri"/>
              </a:rPr>
              <a:t>?</a:t>
            </a:r>
          </a:p>
          <a:p>
            <a:endParaRPr lang="en-CA" sz="4400" b="1" dirty="0" smtClean="0">
              <a:cs typeface="Calibri"/>
            </a:endParaRPr>
          </a:p>
          <a:p>
            <a:r>
              <a:rPr lang="en-CA" sz="4400" b="1" dirty="0" smtClean="0">
                <a:cs typeface="Calibri"/>
              </a:rPr>
              <a:t>Back to Manipulative kits!</a:t>
            </a:r>
            <a:endParaRPr lang="en-CA" sz="4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 question: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is the frequency of G in the following double-stranded DNA sequence.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b="1" dirty="0" smtClean="0"/>
              <a:t>GATTCAGCAGTCA</a:t>
            </a:r>
          </a:p>
          <a:p>
            <a:pPr>
              <a:buNone/>
            </a:pPr>
            <a:r>
              <a:rPr lang="en-CA" b="1" dirty="0" smtClean="0"/>
              <a:t>	CTAAGTCGTCAGT</a:t>
            </a:r>
          </a:p>
          <a:p>
            <a:pPr>
              <a:buNone/>
            </a:pPr>
            <a:endParaRPr lang="en-CA" b="1" dirty="0" smtClean="0"/>
          </a:p>
          <a:p>
            <a:pPr>
              <a:buNone/>
            </a:pPr>
            <a:r>
              <a:rPr lang="en-CA" sz="4800" b="1" dirty="0" smtClean="0"/>
              <a:t>Try it out!</a:t>
            </a:r>
            <a:endParaRPr lang="en-CA" sz="48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Example question</a:t>
            </a:r>
            <a:r>
              <a:rPr lang="en-CA" dirty="0" smtClean="0"/>
              <a:t>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is the frequency of G in the following double-stranded DNA sequence.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b="1" dirty="0" smtClean="0">
                <a:solidFill>
                  <a:srgbClr val="FF0000"/>
                </a:solidFill>
              </a:rPr>
              <a:t>G</a:t>
            </a:r>
            <a:r>
              <a:rPr lang="en-CA" b="1" dirty="0" smtClean="0"/>
              <a:t>ATTCA</a:t>
            </a:r>
            <a:r>
              <a:rPr lang="en-CA" b="1" dirty="0" smtClean="0">
                <a:solidFill>
                  <a:srgbClr val="FF0000"/>
                </a:solidFill>
              </a:rPr>
              <a:t>G</a:t>
            </a:r>
            <a:r>
              <a:rPr lang="en-CA" b="1" dirty="0" smtClean="0"/>
              <a:t>CA</a:t>
            </a:r>
            <a:r>
              <a:rPr lang="en-CA" b="1" dirty="0" smtClean="0">
                <a:solidFill>
                  <a:srgbClr val="FF0000"/>
                </a:solidFill>
              </a:rPr>
              <a:t>G</a:t>
            </a:r>
            <a:r>
              <a:rPr lang="en-CA" b="1" dirty="0" smtClean="0"/>
              <a:t>TCA</a:t>
            </a:r>
          </a:p>
          <a:p>
            <a:pPr>
              <a:buNone/>
            </a:pPr>
            <a:r>
              <a:rPr lang="en-CA" b="1" dirty="0" smtClean="0"/>
              <a:t>	CTAA</a:t>
            </a:r>
            <a:r>
              <a:rPr lang="en-CA" b="1" dirty="0" smtClean="0">
                <a:solidFill>
                  <a:srgbClr val="FF0000"/>
                </a:solidFill>
              </a:rPr>
              <a:t>G</a:t>
            </a:r>
            <a:r>
              <a:rPr lang="en-CA" b="1" dirty="0" smtClean="0"/>
              <a:t>TC</a:t>
            </a:r>
            <a:r>
              <a:rPr lang="en-CA" b="1" dirty="0" smtClean="0">
                <a:solidFill>
                  <a:srgbClr val="FF0000"/>
                </a:solidFill>
              </a:rPr>
              <a:t>G</a:t>
            </a:r>
            <a:r>
              <a:rPr lang="en-CA" b="1" dirty="0" smtClean="0"/>
              <a:t>TCA</a:t>
            </a:r>
            <a:r>
              <a:rPr lang="en-CA" b="1" dirty="0" smtClean="0">
                <a:solidFill>
                  <a:srgbClr val="FF0000"/>
                </a:solidFill>
              </a:rPr>
              <a:t>G</a:t>
            </a:r>
            <a:r>
              <a:rPr lang="en-CA" b="1" dirty="0" smtClean="0"/>
              <a:t>T</a:t>
            </a:r>
          </a:p>
          <a:p>
            <a:pPr>
              <a:buNone/>
            </a:pPr>
            <a:r>
              <a:rPr lang="en-CA" b="1" dirty="0" smtClean="0"/>
              <a:t>6 Gs out of 26 bases = </a:t>
            </a:r>
            <a:r>
              <a:rPr lang="en-CA" b="1" dirty="0" smtClean="0">
                <a:solidFill>
                  <a:srgbClr val="FF0000"/>
                </a:solidFill>
              </a:rPr>
              <a:t>23</a:t>
            </a:r>
            <a:r>
              <a:rPr lang="en-CA" b="1" dirty="0" smtClean="0"/>
              <a:t>% G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The Teaching Approach: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Example Question 1) </a:t>
            </a:r>
            <a:r>
              <a:rPr lang="en-CA" b="1" dirty="0" smtClean="0"/>
              <a:t>Teacher demonstrates </a:t>
            </a:r>
            <a:r>
              <a:rPr lang="en-CA" dirty="0" smtClean="0"/>
              <a:t>approach to solving, Students follow. </a:t>
            </a:r>
          </a:p>
          <a:p>
            <a:endParaRPr lang="en-CA" dirty="0" smtClean="0"/>
          </a:p>
          <a:p>
            <a:r>
              <a:rPr lang="en-CA" dirty="0" smtClean="0"/>
              <a:t>Example Question 2) </a:t>
            </a:r>
            <a:r>
              <a:rPr lang="en-CA" b="1" dirty="0" smtClean="0"/>
              <a:t>Students attempt question  independently.  </a:t>
            </a:r>
            <a:r>
              <a:rPr lang="en-CA" dirty="0" smtClean="0"/>
              <a:t>Student takes up the question (with teachers help as needed).</a:t>
            </a:r>
          </a:p>
          <a:p>
            <a:endParaRPr lang="en-CA" dirty="0" smtClean="0"/>
          </a:p>
          <a:p>
            <a:r>
              <a:rPr lang="en-CA" dirty="0" smtClean="0"/>
              <a:t>Example Question 3) </a:t>
            </a:r>
            <a:r>
              <a:rPr lang="en-CA" b="1" dirty="0" smtClean="0"/>
              <a:t>Student demonstrates approach to solving </a:t>
            </a:r>
            <a:r>
              <a:rPr lang="en-CA" dirty="0" smtClean="0"/>
              <a:t>with help from others.  Students follow.</a:t>
            </a:r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/>
              <a:t>Why is DNA important to us?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en-CA" sz="4000" dirty="0" smtClean="0"/>
              <a:t>DNA are the instructions used to build all living things (including us)!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 </a:t>
            </a:r>
            <a:r>
              <a:rPr lang="en-CA" sz="4400" dirty="0" smtClean="0"/>
              <a:t>The Future of Medicine </a:t>
            </a:r>
            <a:r>
              <a:rPr lang="en-CA" sz="4400" dirty="0" smtClean="0">
                <a:sym typeface="Wingdings" pitchFamily="2" charset="2"/>
              </a:rPr>
              <a:t> Genetic Medicine!</a:t>
            </a:r>
          </a:p>
          <a:p>
            <a:r>
              <a:rPr lang="en-CA" sz="4400" dirty="0" smtClean="0">
                <a:sym typeface="Wingdings" pitchFamily="2" charset="2"/>
              </a:rPr>
              <a:t>Ethical discussions!</a:t>
            </a:r>
            <a:endParaRPr lang="en-CA" sz="4400" dirty="0" smtClean="0"/>
          </a:p>
          <a:p>
            <a:pPr>
              <a:buNone/>
            </a:pPr>
            <a:endParaRPr lang="en-CA" dirty="0" smtClean="0"/>
          </a:p>
          <a:p>
            <a:endParaRPr lang="en-CA" sz="4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The Reason: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CA" b="1" dirty="0" smtClean="0"/>
          </a:p>
          <a:p>
            <a:endParaRPr lang="en-CA" b="1" dirty="0" smtClean="0"/>
          </a:p>
          <a:p>
            <a:r>
              <a:rPr lang="en-CA" sz="4000" b="1" dirty="0" smtClean="0"/>
              <a:t>Quickly puts the power in the hands of the students</a:t>
            </a:r>
          </a:p>
          <a:p>
            <a:pPr>
              <a:buNone/>
            </a:pPr>
            <a:endParaRPr lang="en-CA" sz="4000" b="1" dirty="0" smtClean="0"/>
          </a:p>
          <a:p>
            <a:r>
              <a:rPr lang="en-CA" sz="4000" b="1" dirty="0" smtClean="0"/>
              <a:t>Lets students take responsibility for their own learning</a:t>
            </a:r>
          </a:p>
          <a:p>
            <a:pPr>
              <a:buNone/>
            </a:pPr>
            <a:r>
              <a:rPr lang="en-CA" sz="4000" b="1" dirty="0" smtClean="0">
                <a:latin typeface="Calibri"/>
                <a:cs typeface="Calibri"/>
              </a:rPr>
              <a:t> </a:t>
            </a:r>
            <a:endParaRPr lang="en-CA" sz="4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/>
              <a:t>Assessment for Learning – Practice Problems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5- question problem set completed independently in class</a:t>
            </a:r>
          </a:p>
          <a:p>
            <a:endParaRPr lang="en-CA" dirty="0" smtClean="0"/>
          </a:p>
          <a:p>
            <a:r>
              <a:rPr lang="en-CA" dirty="0" smtClean="0"/>
              <a:t>Collected as an exit key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Lesson 4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691680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Let’s Become DNA!</a:t>
            </a:r>
          </a:p>
          <a:p>
            <a:pPr algn="ctr"/>
            <a:endParaRPr lang="en-CA" sz="4000" b="1" dirty="0"/>
          </a:p>
          <a:p>
            <a:pPr algn="ctr"/>
            <a:r>
              <a:rPr lang="en-CA" sz="4000" b="1" dirty="0" smtClean="0"/>
              <a:t>Lab: Extracting DNA from Bananas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Extracting DNA from Bananas!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	</a:t>
            </a:r>
            <a:r>
              <a:rPr lang="en-CA" sz="4400" dirty="0" smtClean="0"/>
              <a:t>This lab lets students see 	actual DNA from bananas with    </a:t>
            </a:r>
            <a:br>
              <a:rPr lang="en-CA" sz="4400" dirty="0" smtClean="0"/>
            </a:br>
            <a:r>
              <a:rPr lang="en-CA" sz="4400" dirty="0" smtClean="0"/>
              <a:t>     the naked eye!</a:t>
            </a:r>
          </a:p>
          <a:p>
            <a:pPr>
              <a:buNone/>
            </a:pPr>
            <a:endParaRPr lang="en-CA" sz="4400" dirty="0" smtClean="0"/>
          </a:p>
          <a:p>
            <a:r>
              <a:rPr lang="en-CA" sz="4400" dirty="0" smtClean="0"/>
              <a:t>	No harmful chemicals, and a 	simple approach. </a:t>
            </a:r>
            <a:r>
              <a:rPr lang="en-CA" sz="4400" dirty="0" smtClean="0">
                <a:sym typeface="Wingdings" pitchFamily="2" charset="2"/>
              </a:rPr>
              <a:t></a:t>
            </a:r>
            <a:endParaRPr lang="en-CA" sz="4400" dirty="0" smtClean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Lab Safety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	</a:t>
            </a:r>
            <a:r>
              <a:rPr lang="en-CA" sz="4400" dirty="0" smtClean="0"/>
              <a:t>Note: Students must be briefed 	on WHMIS, and lab safety 	procedures before the lab </a:t>
            </a:r>
            <a:br>
              <a:rPr lang="en-CA" sz="4400" dirty="0" smtClean="0"/>
            </a:br>
            <a:r>
              <a:rPr lang="en-CA" sz="4400" dirty="0" smtClean="0"/>
              <a:t>	begins.</a:t>
            </a:r>
            <a:endParaRPr lang="en-CA" sz="4400" dirty="0" smtClean="0"/>
          </a:p>
          <a:p>
            <a:pPr>
              <a:buNone/>
            </a:pPr>
            <a:endParaRPr lang="en-CA" sz="4400" dirty="0" smtClean="0"/>
          </a:p>
          <a:p>
            <a:endParaRPr lang="en-CA" sz="4400" dirty="0" smtClean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4800" b="1" dirty="0" smtClean="0"/>
              <a:t>The Approach: Become DNA while extracting Banana DNA!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Begin the Banana lab...</a:t>
            </a:r>
          </a:p>
          <a:p>
            <a:endParaRPr lang="en-CA" dirty="0" smtClean="0"/>
          </a:p>
          <a:p>
            <a:r>
              <a:rPr lang="en-CA" dirty="0" smtClean="0"/>
              <a:t>While the Banana DNA is being filtered in the refrigerator...</a:t>
            </a:r>
          </a:p>
          <a:p>
            <a:endParaRPr lang="en-CA" dirty="0" smtClean="0"/>
          </a:p>
          <a:p>
            <a:pPr>
              <a:buNone/>
            </a:pPr>
            <a:r>
              <a:rPr lang="en-CA" sz="6000" b="1" dirty="0" smtClean="0"/>
              <a:t>Become DNA!</a:t>
            </a:r>
            <a:endParaRPr lang="en-CA" sz="60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Assessment of Learning: Becoming DNA!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4400" dirty="0" smtClean="0"/>
              <a:t>Students, given a base, phosphate, or sugar, must assemble themselves into DNA in under 2 minutes!</a:t>
            </a:r>
          </a:p>
          <a:p>
            <a:endParaRPr lang="en-CA" sz="4400" dirty="0" smtClean="0"/>
          </a:p>
          <a:p>
            <a:r>
              <a:rPr lang="en-CA" sz="4400" dirty="0" smtClean="0"/>
              <a:t>Inter-class competitions for best time!</a:t>
            </a:r>
          </a:p>
          <a:p>
            <a:endParaRPr lang="en-CA" sz="4400" dirty="0" smtClean="0"/>
          </a:p>
          <a:p>
            <a:endParaRPr lang="en-CA" sz="4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Option: DNA Frequency!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4400" dirty="0" smtClean="0"/>
          </a:p>
          <a:p>
            <a:r>
              <a:rPr lang="en-CA" sz="4400" dirty="0" smtClean="0"/>
              <a:t>2 students  must figure out nucleotide frequencies in the DNA assembled by their classmates!</a:t>
            </a:r>
          </a:p>
          <a:p>
            <a:endParaRPr lang="en-CA" sz="4400" dirty="0" smtClean="0"/>
          </a:p>
          <a:p>
            <a:endParaRPr lang="en-CA" sz="4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Advantages: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4400" dirty="0" smtClean="0"/>
              <a:t>Great for the </a:t>
            </a:r>
            <a:r>
              <a:rPr lang="en-CA" sz="4400" dirty="0" err="1" smtClean="0"/>
              <a:t>kinesthetic</a:t>
            </a:r>
            <a:r>
              <a:rPr lang="en-CA" sz="4400" dirty="0" smtClean="0"/>
              <a:t> learners!</a:t>
            </a:r>
          </a:p>
          <a:p>
            <a:r>
              <a:rPr lang="en-CA" sz="4400" dirty="0" smtClean="0"/>
              <a:t>Fosters cooperation and teamwork!</a:t>
            </a:r>
          </a:p>
          <a:p>
            <a:r>
              <a:rPr lang="en-CA" sz="4400" dirty="0" smtClean="0"/>
              <a:t>Allows students to connect with the DNA molecule at a different </a:t>
            </a:r>
            <a:r>
              <a:rPr lang="en-CA" sz="4400" dirty="0" smtClean="0"/>
              <a:t>level!</a:t>
            </a:r>
            <a:endParaRPr lang="en-CA" sz="4400" dirty="0" smtClean="0"/>
          </a:p>
          <a:p>
            <a:r>
              <a:rPr lang="en-CA" sz="4400" dirty="0" smtClean="0"/>
              <a:t>A lot of fun!</a:t>
            </a:r>
          </a:p>
          <a:p>
            <a:endParaRPr lang="en-CA" sz="4400" dirty="0" smtClean="0"/>
          </a:p>
          <a:p>
            <a:pPr>
              <a:buNone/>
            </a:pPr>
            <a:endParaRPr lang="en-CA" sz="4400" dirty="0" smtClean="0"/>
          </a:p>
          <a:p>
            <a:endParaRPr lang="en-CA" sz="4400" dirty="0" smtClean="0"/>
          </a:p>
          <a:p>
            <a:endParaRPr lang="en-CA" sz="4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b="1" dirty="0" smtClean="0"/>
              <a:t>Lesson 5</a:t>
            </a:r>
            <a:endParaRPr lang="en-CA" sz="6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835696" y="1700808"/>
            <a:ext cx="5620988" cy="403244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b="1" dirty="0" smtClean="0"/>
              <a:t>The Grand Finale!</a:t>
            </a:r>
          </a:p>
          <a:p>
            <a:pPr algn="ctr"/>
            <a:endParaRPr lang="en-CA" sz="4000" b="1" dirty="0" smtClean="0"/>
          </a:p>
          <a:p>
            <a:pPr algn="ctr"/>
            <a:r>
              <a:rPr lang="en-CA" sz="4000" b="1" dirty="0" smtClean="0"/>
              <a:t>The Inevitable DNA Thinking Problem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4800" b="1" dirty="0" smtClean="0"/>
              <a:t>Why may DNA be important to our students?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4400" dirty="0" smtClean="0"/>
              <a:t>DNA is </a:t>
            </a:r>
            <a:r>
              <a:rPr lang="en-CA" sz="4400" b="1" dirty="0" smtClean="0"/>
              <a:t>everywhere!!</a:t>
            </a:r>
          </a:p>
          <a:p>
            <a:pPr lvl="1"/>
            <a:r>
              <a:rPr lang="en-CA" sz="3600" dirty="0"/>
              <a:t> </a:t>
            </a:r>
            <a:r>
              <a:rPr lang="en-CA" sz="4400" dirty="0" smtClean="0"/>
              <a:t>News</a:t>
            </a:r>
            <a:r>
              <a:rPr lang="en-CA" sz="3600" dirty="0" smtClean="0"/>
              <a:t>: Human Genome Project!</a:t>
            </a:r>
          </a:p>
          <a:p>
            <a:pPr lvl="1">
              <a:buNone/>
            </a:pPr>
            <a:r>
              <a:rPr lang="en-CA" sz="3600" dirty="0" smtClean="0"/>
              <a:t>                  Stem Cell Research!</a:t>
            </a:r>
          </a:p>
          <a:p>
            <a:pPr lvl="1"/>
            <a:r>
              <a:rPr lang="en-CA" sz="4000" dirty="0"/>
              <a:t> </a:t>
            </a:r>
            <a:r>
              <a:rPr lang="en-CA" sz="4000" dirty="0" smtClean="0"/>
              <a:t>Public Media: e.g. Television, Radio, Internet!</a:t>
            </a:r>
          </a:p>
          <a:p>
            <a:pPr lvl="1"/>
            <a:r>
              <a:rPr lang="en-CA" sz="4000" dirty="0" smtClean="0"/>
              <a:t> Ethics!</a:t>
            </a:r>
          </a:p>
          <a:p>
            <a:r>
              <a:rPr lang="en-CA" sz="4400" dirty="0" smtClean="0"/>
              <a:t>Careers in Medicine and Genetics</a:t>
            </a:r>
          </a:p>
          <a:p>
            <a:pPr lvl="1">
              <a:buNone/>
            </a:pPr>
            <a:endParaRPr lang="en-CA" sz="4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Summative Assessment</a:t>
            </a:r>
            <a:br>
              <a:rPr lang="en-CA" b="1" dirty="0" smtClean="0"/>
            </a:br>
            <a:r>
              <a:rPr lang="en-CA" b="1" dirty="0" smtClean="0"/>
              <a:t>The DNA Thinking Problem!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400" dirty="0" smtClean="0"/>
              <a:t>Approach: Present in a way that students have never seen before. </a:t>
            </a:r>
          </a:p>
          <a:p>
            <a:endParaRPr lang="en-CA" sz="4400" dirty="0" smtClean="0"/>
          </a:p>
          <a:p>
            <a:r>
              <a:rPr lang="en-CA" sz="4400" dirty="0" smtClean="0"/>
              <a:t>Should incorporate as much of the information covered as possible.</a:t>
            </a:r>
          </a:p>
          <a:p>
            <a:endParaRPr lang="en-CA" sz="4400" dirty="0" smtClean="0"/>
          </a:p>
          <a:p>
            <a:endParaRPr lang="en-CA" sz="4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b="1" dirty="0" smtClean="0"/>
              <a:t>Summative Assessment</a:t>
            </a:r>
            <a:br>
              <a:rPr lang="en-CA" b="1" dirty="0" smtClean="0"/>
            </a:br>
            <a:r>
              <a:rPr lang="en-CA" b="1" dirty="0" smtClean="0"/>
              <a:t>The DNA Thinking Problem!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e.g. The nucleotide frequencies in a DNA </a:t>
            </a:r>
          </a:p>
          <a:p>
            <a:pPr>
              <a:buNone/>
            </a:pPr>
            <a:r>
              <a:rPr lang="en-CA" sz="3600" dirty="0" smtClean="0"/>
              <a:t>    molecule are 11% G, 44% T, 44% A, and </a:t>
            </a:r>
          </a:p>
          <a:p>
            <a:pPr>
              <a:buNone/>
            </a:pPr>
            <a:r>
              <a:rPr lang="en-CA" sz="3600" dirty="0" smtClean="0"/>
              <a:t>    11% C. Draw a DNA molecule of 24 </a:t>
            </a:r>
            <a:r>
              <a:rPr lang="en-CA" sz="3600" dirty="0" err="1" smtClean="0"/>
              <a:t>bp</a:t>
            </a:r>
            <a:r>
              <a:rPr lang="en-CA" sz="3600" dirty="0" smtClean="0"/>
              <a:t> or  </a:t>
            </a:r>
          </a:p>
          <a:p>
            <a:pPr>
              <a:buNone/>
            </a:pPr>
            <a:r>
              <a:rPr lang="en-CA" sz="3600" dirty="0" smtClean="0"/>
              <a:t>    more, which fits these characteristics. </a:t>
            </a:r>
          </a:p>
          <a:p>
            <a:pPr>
              <a:buNone/>
            </a:pPr>
            <a:r>
              <a:rPr lang="en-CA" sz="3600" dirty="0" smtClean="0"/>
              <a:t>    Include all parts of nucleotides as drawn </a:t>
            </a:r>
          </a:p>
          <a:p>
            <a:pPr>
              <a:buNone/>
            </a:pPr>
            <a:r>
              <a:rPr lang="en-CA" sz="3600" dirty="0" smtClean="0"/>
              <a:t>    in class. </a:t>
            </a:r>
          </a:p>
          <a:p>
            <a:endParaRPr lang="en-CA" sz="4400" dirty="0" smtClean="0"/>
          </a:p>
          <a:p>
            <a:endParaRPr lang="en-CA" sz="4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Applications &amp; Societal Implications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Ethics of access to DNA information (To Know or not to Know)</a:t>
            </a:r>
          </a:p>
          <a:p>
            <a:endParaRPr lang="en-CA" dirty="0" smtClean="0"/>
          </a:p>
          <a:p>
            <a:r>
              <a:rPr lang="en-CA" dirty="0" smtClean="0"/>
              <a:t>Cloning</a:t>
            </a:r>
          </a:p>
          <a:p>
            <a:endParaRPr lang="en-CA" dirty="0" smtClean="0"/>
          </a:p>
          <a:p>
            <a:r>
              <a:rPr lang="en-CA" dirty="0" smtClean="0"/>
              <a:t>Stem Cells</a:t>
            </a:r>
          </a:p>
          <a:p>
            <a:endParaRPr lang="en-CA" dirty="0" smtClean="0"/>
          </a:p>
          <a:p>
            <a:r>
              <a:rPr lang="en-CA" dirty="0" smtClean="0"/>
              <a:t>Gene Therapy</a:t>
            </a:r>
          </a:p>
          <a:p>
            <a:pPr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/>
              <a:t>Concept Presentation:</a:t>
            </a:r>
            <a:br>
              <a:rPr lang="en-CA" b="1" dirty="0" smtClean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sz="10700" b="1" dirty="0" smtClean="0"/>
              <a:t>Questions</a:t>
            </a:r>
            <a:r>
              <a:rPr lang="en-CA" sz="10700" b="1" dirty="0" smtClean="0">
                <a:latin typeface="Calibri"/>
                <a:cs typeface="Calibri"/>
              </a:rPr>
              <a:t>?</a:t>
            </a:r>
            <a:endParaRPr lang="en-CA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b="1" dirty="0" smtClean="0">
                <a:solidFill>
                  <a:schemeClr val="tx1"/>
                </a:solidFill>
              </a:rPr>
              <a:t>Stuart </a:t>
            </a:r>
            <a:r>
              <a:rPr lang="en-CA" b="1" dirty="0" err="1" smtClean="0">
                <a:solidFill>
                  <a:schemeClr val="tx1"/>
                </a:solidFill>
              </a:rPr>
              <a:t>Lithwick</a:t>
            </a:r>
            <a:endParaRPr lang="en-CA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>
            <a:off x="0" y="0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>
            <a:off x="8640960" y="-44624"/>
            <a:ext cx="539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-4336406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11560" y="5805264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800" dirty="0" smtClean="0"/>
              <a:t>http://www.google.ca/imgres?imgurl=http://library.thinkquest.org/07aug/00775/dna.jpg&amp;imgrefurl=http://library.thinkquest.org/07aug/00775/&amp;usg=__gf9gT6BlZvx5BLkpmyB_RXSTbIY=&amp;h=320&amp;w=320&amp;sz=30&amp;hl=en&amp;start=19&amp;sig2=9G_ooEWlaxdRIRxdMJqA2Q&amp;um=1&amp;itbs=1&amp;tbnid=bcdTHsoIeOWNNM:&amp;tbnh=118&amp;tbnw=118&amp;prev=/images%3Fq%3DDNA,%2Bphoto%26um%3D1%26hl%3Den%26sa%3DX%26tbs%3Disch:1&amp;ei=IAI9TJynK9KQnAf_n4neDg</a:t>
            </a:r>
            <a:endParaRPr lang="en-CA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4800" b="1" dirty="0" smtClean="0"/>
              <a:t>Why do our students care about DNA?</a:t>
            </a:r>
            <a:endParaRPr lang="en-CA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400" dirty="0" smtClean="0"/>
              <a:t>DNA is an ongoing Toronto story</a:t>
            </a:r>
            <a:r>
              <a:rPr lang="en-CA" sz="4400" b="1" dirty="0" smtClean="0"/>
              <a:t>!</a:t>
            </a:r>
          </a:p>
          <a:p>
            <a:pPr lvl="1">
              <a:buNone/>
            </a:pPr>
            <a:r>
              <a:rPr lang="en-CA" sz="3600" dirty="0"/>
              <a:t> </a:t>
            </a:r>
            <a:endParaRPr lang="en-CA" sz="3600" dirty="0" smtClean="0"/>
          </a:p>
          <a:p>
            <a:pPr lvl="1"/>
            <a:r>
              <a:rPr lang="en-CA" sz="4400" dirty="0" smtClean="0"/>
              <a:t>World-class DNA-based research is happening...</a:t>
            </a:r>
          </a:p>
          <a:p>
            <a:pPr lvl="1"/>
            <a:endParaRPr lang="en-CA" sz="4400" dirty="0"/>
          </a:p>
          <a:p>
            <a:pPr lvl="1">
              <a:buNone/>
            </a:pPr>
            <a:r>
              <a:rPr lang="en-CA" sz="4400" dirty="0" smtClean="0"/>
              <a:t>RIGHT HERE!!!</a:t>
            </a:r>
            <a:endParaRPr lang="en-CA" sz="4000" dirty="0" smtClean="0"/>
          </a:p>
          <a:p>
            <a:pPr lvl="1">
              <a:buNone/>
            </a:pPr>
            <a:endParaRPr lang="en-CA" sz="40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t="24296"/>
          <a:stretch>
            <a:fillRect/>
          </a:stretch>
        </p:blipFill>
        <p:spPr bwMode="auto">
          <a:xfrm>
            <a:off x="6873978" y="3717032"/>
            <a:ext cx="209051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5400" b="1" dirty="0" smtClean="0"/>
              <a:t>Our students need to have the tools to think critically!</a:t>
            </a:r>
            <a:endParaRPr lang="en-CA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CA" sz="4400" dirty="0" smtClean="0"/>
          </a:p>
          <a:p>
            <a:r>
              <a:rPr lang="en-CA" sz="4400" dirty="0" smtClean="0"/>
              <a:t>The world is changing faster than ever...</a:t>
            </a:r>
          </a:p>
          <a:p>
            <a:pPr>
              <a:buNone/>
            </a:pPr>
            <a:endParaRPr lang="en-CA" sz="4400" dirty="0" smtClean="0"/>
          </a:p>
          <a:p>
            <a:r>
              <a:rPr lang="en-CA" sz="4400" dirty="0" smtClean="0"/>
              <a:t>We need to give our students the tools to be ready!</a:t>
            </a:r>
            <a:endParaRPr lang="en-CA" sz="4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72680"/>
          <a:stretch>
            <a:fillRect/>
          </a:stretch>
        </p:blipFill>
        <p:spPr bwMode="auto">
          <a:xfrm rot="5400000">
            <a:off x="4336406" y="1972914"/>
            <a:ext cx="548680" cy="9221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1505</Words>
  <Application>Microsoft Office PowerPoint</Application>
  <PresentationFormat>On-screen Show (4:3)</PresentationFormat>
  <Paragraphs>433</Paragraphs>
  <Slides>73</Slides>
  <Notes>73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Concept Presentation:  DeoxyriboNucleic Acid </vt:lpstr>
      <vt:lpstr> DNA is the recipe for all life on earth...   present and past!</vt:lpstr>
      <vt:lpstr>Slide 3</vt:lpstr>
      <vt:lpstr>Slide 4</vt:lpstr>
      <vt:lpstr>Slide 5</vt:lpstr>
      <vt:lpstr>Why is DNA important to us?</vt:lpstr>
      <vt:lpstr>Why may DNA be important to our students?</vt:lpstr>
      <vt:lpstr>Why do our students care about DNA?</vt:lpstr>
      <vt:lpstr>Our students need to have the tools to think critically!</vt:lpstr>
      <vt:lpstr>DNA in the Ontario Curriculum</vt:lpstr>
      <vt:lpstr>DNA in the Ontario Curriculum</vt:lpstr>
      <vt:lpstr>DNA in the Ontario Curriculum</vt:lpstr>
      <vt:lpstr>DNA in the Ontario Curriculum</vt:lpstr>
      <vt:lpstr>DNA in the Ontario Curriculum</vt:lpstr>
      <vt:lpstr>DNA in the Ontario Curriculum</vt:lpstr>
      <vt:lpstr>Today’s Concept Presentation:</vt:lpstr>
      <vt:lpstr>A little from Column A, a little from Column B...</vt:lpstr>
      <vt:lpstr>Misconceptions</vt:lpstr>
      <vt:lpstr>Challenges</vt:lpstr>
      <vt:lpstr>HERE WE GO!</vt:lpstr>
      <vt:lpstr>Where are we going?</vt:lpstr>
      <vt:lpstr>Where are we going?</vt:lpstr>
      <vt:lpstr>Where are we going?</vt:lpstr>
      <vt:lpstr>Where are we going?</vt:lpstr>
      <vt:lpstr>Where are we going?</vt:lpstr>
      <vt:lpstr>How are we getting there?</vt:lpstr>
      <vt:lpstr>How are we making sure everyone is on track?</vt:lpstr>
      <vt:lpstr>How are we making sure everyone has made it?</vt:lpstr>
      <vt:lpstr>HERE WE GO!</vt:lpstr>
      <vt:lpstr>Lesson 1</vt:lpstr>
      <vt:lpstr>The Animal Cell: A Diagnostic</vt:lpstr>
      <vt:lpstr>The Animal Cell: A Diagnostic</vt:lpstr>
      <vt:lpstr>The Animal Cell: A Diagnostic</vt:lpstr>
      <vt:lpstr>The Animal Cell: A Diagnostic</vt:lpstr>
      <vt:lpstr>DNA: The Recipe Book of Life</vt:lpstr>
      <vt:lpstr>DNA: The Recipe Book of Life</vt:lpstr>
      <vt:lpstr>DNA: The Instructions for Building Life</vt:lpstr>
      <vt:lpstr>So how much DNA is there really per cell?</vt:lpstr>
      <vt:lpstr>What is the total length of DNA in every cell? </vt:lpstr>
      <vt:lpstr>Slide 40</vt:lpstr>
      <vt:lpstr>Take home messages from lesson 1!</vt:lpstr>
      <vt:lpstr>Lesson 2</vt:lpstr>
      <vt:lpstr>Structure of the DNA Molecule</vt:lpstr>
      <vt:lpstr>Magnetics &amp; Manipulatives!</vt:lpstr>
      <vt:lpstr>Concepts Taught</vt:lpstr>
      <vt:lpstr>Concepts Taught</vt:lpstr>
      <vt:lpstr>Assessment for Learning: Building DNA Models!</vt:lpstr>
      <vt:lpstr>Let`s try it out!</vt:lpstr>
      <vt:lpstr>1) CanDNA</vt:lpstr>
      <vt:lpstr>2) BeaDNA</vt:lpstr>
      <vt:lpstr>3) Origami DNA</vt:lpstr>
      <vt:lpstr>Exit Key Assessment of Learning: Drawing of the DNA Models</vt:lpstr>
      <vt:lpstr>Lesson 3</vt:lpstr>
      <vt:lpstr>But first!</vt:lpstr>
      <vt:lpstr>Diagnostic Assessment of Learning</vt:lpstr>
      <vt:lpstr>Nucleotide Frequency in DNA</vt:lpstr>
      <vt:lpstr>Example question:</vt:lpstr>
      <vt:lpstr>Example question:</vt:lpstr>
      <vt:lpstr>The Teaching Approach:</vt:lpstr>
      <vt:lpstr>The Reason:</vt:lpstr>
      <vt:lpstr>Assessment for Learning – Practice Problems</vt:lpstr>
      <vt:lpstr>Lesson 4</vt:lpstr>
      <vt:lpstr>Extracting DNA from Bananas!</vt:lpstr>
      <vt:lpstr>Lab Safety</vt:lpstr>
      <vt:lpstr>The Approach: Become DNA while extracting Banana DNA!</vt:lpstr>
      <vt:lpstr>Assessment of Learning: Becoming DNA!</vt:lpstr>
      <vt:lpstr>Option: DNA Frequency!</vt:lpstr>
      <vt:lpstr>Advantages:</vt:lpstr>
      <vt:lpstr>Lesson 5</vt:lpstr>
      <vt:lpstr>Summative Assessment The DNA Thinking Problem!</vt:lpstr>
      <vt:lpstr>Summative Assessment The DNA Thinking Problem!</vt:lpstr>
      <vt:lpstr>Applications &amp; Societal Implications</vt:lpstr>
      <vt:lpstr>Concept Presentation: 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 Presentation:  DNA </dc:title>
  <dc:creator>slithwick</dc:creator>
  <cp:lastModifiedBy>slithwick</cp:lastModifiedBy>
  <cp:revision>136</cp:revision>
  <dcterms:created xsi:type="dcterms:W3CDTF">2010-07-14T00:13:57Z</dcterms:created>
  <dcterms:modified xsi:type="dcterms:W3CDTF">2010-07-15T03:43:22Z</dcterms:modified>
</cp:coreProperties>
</file>