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56" r:id="rId2"/>
    <p:sldId id="262" r:id="rId3"/>
    <p:sldId id="257" r:id="rId4"/>
    <p:sldId id="258" r:id="rId5"/>
    <p:sldId id="259" r:id="rId6"/>
    <p:sldId id="261" r:id="rId7"/>
    <p:sldId id="263" r:id="rId8"/>
    <p:sldId id="260" r:id="rId9"/>
    <p:sldId id="275" r:id="rId10"/>
    <p:sldId id="264" r:id="rId11"/>
    <p:sldId id="265" r:id="rId12"/>
    <p:sldId id="266" r:id="rId13"/>
    <p:sldId id="276" r:id="rId14"/>
    <p:sldId id="270" r:id="rId15"/>
    <p:sldId id="267" r:id="rId16"/>
    <p:sldId id="277" r:id="rId17"/>
    <p:sldId id="271" r:id="rId18"/>
    <p:sldId id="272" r:id="rId19"/>
    <p:sldId id="283" r:id="rId20"/>
    <p:sldId id="284" r:id="rId21"/>
    <p:sldId id="285" r:id="rId22"/>
    <p:sldId id="286" r:id="rId23"/>
    <p:sldId id="268" r:id="rId24"/>
    <p:sldId id="269" r:id="rId25"/>
    <p:sldId id="278" r:id="rId26"/>
    <p:sldId id="279" r:id="rId27"/>
    <p:sldId id="281" r:id="rId28"/>
    <p:sldId id="280" r:id="rId29"/>
    <p:sldId id="282"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75" autoAdjust="0"/>
    <p:restoredTop sz="94660"/>
  </p:normalViewPr>
  <p:slideViewPr>
    <p:cSldViewPr>
      <p:cViewPr varScale="1">
        <p:scale>
          <a:sx n="64" d="100"/>
          <a:sy n="64" d="100"/>
        </p:scale>
        <p:origin x="-67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68A2B4-D210-43C2-BD95-5C038F583454}" type="datetimeFigureOut">
              <a:rPr lang="en-US" smtClean="0"/>
              <a:pPr/>
              <a:t>7/15/2010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1FB3AE-DE5E-4833-96C6-C4527B0E40B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B1FB3AE-DE5E-4833-96C6-C4527B0E40BC}"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5327D96-486B-4E36-833C-E51894745C10}" type="datetimeFigureOut">
              <a:rPr lang="en-US" smtClean="0"/>
              <a:pPr/>
              <a:t>7/15/2010</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324442A1-1262-491B-BAC2-0435F2105A6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5327D96-486B-4E36-833C-E51894745C10}" type="datetimeFigureOut">
              <a:rPr lang="en-US" smtClean="0"/>
              <a:pPr/>
              <a:t>7/15/2010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24442A1-1262-491B-BAC2-0435F2105A6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A5327D96-486B-4E36-833C-E51894745C10}" type="datetimeFigureOut">
              <a:rPr lang="en-US" smtClean="0"/>
              <a:pPr/>
              <a:t>7/15/2010</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324442A1-1262-491B-BAC2-0435F2105A6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5327D96-486B-4E36-833C-E51894745C10}" type="datetimeFigureOut">
              <a:rPr lang="en-US" smtClean="0"/>
              <a:pPr/>
              <a:t>7/15/2010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324442A1-1262-491B-BAC2-0435F2105A6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5327D96-486B-4E36-833C-E51894745C10}" type="datetimeFigureOut">
              <a:rPr lang="en-US" smtClean="0"/>
              <a:pPr/>
              <a:t>7/15/2010</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324442A1-1262-491B-BAC2-0435F2105A6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5327D96-486B-4E36-833C-E51894745C10}" type="datetimeFigureOut">
              <a:rPr lang="en-US" smtClean="0"/>
              <a:pPr/>
              <a:t>7/15/2010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24442A1-1262-491B-BAC2-0435F2105A6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5327D96-486B-4E36-833C-E51894745C10}" type="datetimeFigureOut">
              <a:rPr lang="en-US" smtClean="0"/>
              <a:pPr/>
              <a:t>7/15/2010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324442A1-1262-491B-BAC2-0435F2105A6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5327D96-486B-4E36-833C-E51894745C10}" type="datetimeFigureOut">
              <a:rPr lang="en-US" smtClean="0"/>
              <a:pPr/>
              <a:t>7/15/2010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324442A1-1262-491B-BAC2-0435F2105A6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A5327D96-486B-4E36-833C-E51894745C10}" type="datetimeFigureOut">
              <a:rPr lang="en-US" smtClean="0"/>
              <a:pPr/>
              <a:t>7/15/2010</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324442A1-1262-491B-BAC2-0435F2105A6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5327D96-486B-4E36-833C-E51894745C10}" type="datetimeFigureOut">
              <a:rPr lang="en-US" smtClean="0"/>
              <a:pPr/>
              <a:t>7/15/2010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24442A1-1262-491B-BAC2-0435F2105A6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A5327D96-486B-4E36-833C-E51894745C10}" type="datetimeFigureOut">
              <a:rPr lang="en-US" smtClean="0"/>
              <a:pPr/>
              <a:t>7/15/2010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324442A1-1262-491B-BAC2-0435F2105A66}"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5327D96-486B-4E36-833C-E51894745C10}" type="datetimeFigureOut">
              <a:rPr lang="en-US" smtClean="0"/>
              <a:pPr/>
              <a:t>7/15/2010</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324442A1-1262-491B-BAC2-0435F2105A6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2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slide" Target="slide18.xml"/></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What is it that you can put into a barrel to make the barrel lighter?</a:t>
            </a:r>
            <a:endParaRPr lang="en-US" dirty="0"/>
          </a:p>
        </p:txBody>
      </p:sp>
      <p:sp>
        <p:nvSpPr>
          <p:cNvPr id="3" name="Subtitle 2"/>
          <p:cNvSpPr>
            <a:spLocks noGrp="1"/>
          </p:cNvSpPr>
          <p:nvPr>
            <p:ph type="subTitle" idx="1"/>
          </p:nvPr>
        </p:nvSpPr>
        <p:spPr>
          <a:xfrm>
            <a:off x="3357554" y="4214818"/>
            <a:ext cx="5114778" cy="1101248"/>
          </a:xfrm>
        </p:spPr>
        <p:txBody>
          <a:bodyPr/>
          <a:lstStyle/>
          <a:p>
            <a:r>
              <a:rPr lang="en-CA" dirty="0" smtClean="0"/>
              <a:t>Students, and sometimes teachers do not think outside the box in order to come up with a solution to a problem</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Misconception 1 - Explained</a:t>
            </a:r>
            <a:endParaRPr lang="en-US" dirty="0"/>
          </a:p>
        </p:txBody>
      </p:sp>
      <p:sp>
        <p:nvSpPr>
          <p:cNvPr id="3" name="Content Placeholder 2"/>
          <p:cNvSpPr>
            <a:spLocks noGrp="1"/>
          </p:cNvSpPr>
          <p:nvPr>
            <p:ph idx="1"/>
          </p:nvPr>
        </p:nvSpPr>
        <p:spPr>
          <a:xfrm>
            <a:off x="285720" y="1609416"/>
            <a:ext cx="7858180" cy="4846320"/>
          </a:xfrm>
        </p:spPr>
        <p:txBody>
          <a:bodyPr>
            <a:normAutofit/>
          </a:bodyPr>
          <a:lstStyle/>
          <a:p>
            <a:r>
              <a:rPr lang="en-CA" dirty="0" smtClean="0"/>
              <a:t>Students find themselves to be overwhelmed with the huge amount of information</a:t>
            </a:r>
          </a:p>
          <a:p>
            <a:r>
              <a:rPr lang="en-CA" dirty="0" smtClean="0"/>
              <a:t>Learning to use the periodic table properly will alleviate much of the stress</a:t>
            </a:r>
          </a:p>
          <a:p>
            <a:r>
              <a:rPr lang="en-CA" dirty="0" smtClean="0"/>
              <a:t>Building knowledge of how to use the table early in high school will allow the student to excel when it comes to learning more difficult concepts</a:t>
            </a:r>
          </a:p>
        </p:txBody>
      </p:sp>
      <p:sp>
        <p:nvSpPr>
          <p:cNvPr id="4" name="TextBox 3"/>
          <p:cNvSpPr txBox="1"/>
          <p:nvPr/>
        </p:nvSpPr>
        <p:spPr>
          <a:xfrm>
            <a:off x="3286116" y="5643578"/>
            <a:ext cx="4786346" cy="923330"/>
          </a:xfrm>
          <a:prstGeom prst="rect">
            <a:avLst/>
          </a:prstGeom>
          <a:noFill/>
        </p:spPr>
        <p:txBody>
          <a:bodyPr wrap="square" rtlCol="0">
            <a:spAutoFit/>
          </a:bodyPr>
          <a:lstStyle/>
          <a:p>
            <a:r>
              <a:rPr lang="en-CA" b="1" dirty="0" smtClean="0"/>
              <a:t>“Give a man a fish, he eats for a day, teach a man to fish, he eats for a lifetime”</a:t>
            </a:r>
            <a:endParaRPr lang="en-US" b="1"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Misconception 1 -  Strategies</a:t>
            </a:r>
            <a:endParaRPr lang="en-US" dirty="0"/>
          </a:p>
        </p:txBody>
      </p:sp>
      <p:sp>
        <p:nvSpPr>
          <p:cNvPr id="3" name="Content Placeholder 2"/>
          <p:cNvSpPr>
            <a:spLocks noGrp="1"/>
          </p:cNvSpPr>
          <p:nvPr>
            <p:ph idx="1"/>
          </p:nvPr>
        </p:nvSpPr>
        <p:spPr/>
        <p:txBody>
          <a:bodyPr>
            <a:normAutofit/>
          </a:bodyPr>
          <a:lstStyle/>
          <a:p>
            <a:pPr lvl="0"/>
            <a:r>
              <a:rPr lang="en-CA" b="1" dirty="0" smtClean="0"/>
              <a:t>Literacy – </a:t>
            </a:r>
            <a:r>
              <a:rPr lang="en-CA" dirty="0" smtClean="0"/>
              <a:t>Using a word wall or “Greek/Latin” page can help the students learn many of the root words which will help them remember the stories behind the elements</a:t>
            </a:r>
            <a:endParaRPr lang="en-US" dirty="0" smtClean="0"/>
          </a:p>
          <a:p>
            <a:pPr lvl="0"/>
            <a:r>
              <a:rPr lang="en-CA" b="1" dirty="0" smtClean="0"/>
              <a:t>Visual Aid –</a:t>
            </a:r>
            <a:r>
              <a:rPr lang="en-CA" dirty="0" smtClean="0"/>
              <a:t> Using the structure of the periodic table to determine how to use it rather than strict rote memory</a:t>
            </a:r>
            <a:endParaRPr lang="en-US" dirty="0" smtClean="0"/>
          </a:p>
          <a:p>
            <a:pPr lvl="0"/>
            <a:r>
              <a:rPr lang="en-CA" b="1" dirty="0" smtClean="0"/>
              <a:t>Analogies –</a:t>
            </a:r>
            <a:r>
              <a:rPr lang="en-CA" dirty="0" smtClean="0"/>
              <a:t> using the analogy of siblings you are able to determine simple relationships amongst elements</a:t>
            </a:r>
            <a:endParaRPr lang="en-US" dirty="0" smtClean="0"/>
          </a:p>
          <a:p>
            <a:endParaRPr lang="en-US" dirty="0"/>
          </a:p>
        </p:txBody>
      </p:sp>
      <p:sp>
        <p:nvSpPr>
          <p:cNvPr id="4" name="TextBox 3"/>
          <p:cNvSpPr txBox="1"/>
          <p:nvPr/>
        </p:nvSpPr>
        <p:spPr>
          <a:xfrm>
            <a:off x="5000628" y="6000768"/>
            <a:ext cx="3286116" cy="646331"/>
          </a:xfrm>
          <a:prstGeom prst="rect">
            <a:avLst/>
          </a:prstGeom>
          <a:noFill/>
        </p:spPr>
        <p:txBody>
          <a:bodyPr wrap="square" rtlCol="0">
            <a:spAutoFit/>
          </a:bodyPr>
          <a:lstStyle/>
          <a:p>
            <a:r>
              <a:rPr lang="en-CA" dirty="0" smtClean="0"/>
              <a:t>“Vision without action is just daydreaming”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Misconception 1 - Strategies</a:t>
            </a:r>
            <a:endParaRPr lang="en-US" dirty="0"/>
          </a:p>
        </p:txBody>
      </p:sp>
      <p:sp>
        <p:nvSpPr>
          <p:cNvPr id="3" name="Content Placeholder 2"/>
          <p:cNvSpPr>
            <a:spLocks noGrp="1"/>
          </p:cNvSpPr>
          <p:nvPr>
            <p:ph idx="1"/>
          </p:nvPr>
        </p:nvSpPr>
        <p:spPr/>
        <p:txBody>
          <a:bodyPr>
            <a:normAutofit lnSpcReduction="10000"/>
          </a:bodyPr>
          <a:lstStyle/>
          <a:p>
            <a:r>
              <a:rPr lang="en-CA" b="1" dirty="0" smtClean="0"/>
              <a:t>Labs/Demo –</a:t>
            </a:r>
            <a:r>
              <a:rPr lang="en-CA" dirty="0" smtClean="0"/>
              <a:t> there is probably nothing more important and beneficial for a student than a hands on activity where they get to use the actual elements they are learning about.  The students will use the spectrum that is created from vaporizing elements in order to determine their place in the periodic </a:t>
            </a:r>
            <a:r>
              <a:rPr lang="en-CA" dirty="0" smtClean="0"/>
              <a:t>table</a:t>
            </a:r>
          </a:p>
          <a:p>
            <a:endParaRPr lang="en-US" dirty="0" smtClean="0"/>
          </a:p>
          <a:p>
            <a:pPr lvl="0"/>
            <a:r>
              <a:rPr lang="en-CA" b="1" dirty="0" smtClean="0"/>
              <a:t>Videos </a:t>
            </a:r>
            <a:r>
              <a:rPr lang="en-CA" b="1" dirty="0" smtClean="0"/>
              <a:t>-</a:t>
            </a:r>
            <a:r>
              <a:rPr lang="en-CA" dirty="0" smtClean="0"/>
              <a:t> The series “Discovering the Elements” can give the students a unique look at elements that are not present in schools</a:t>
            </a:r>
            <a:endParaRPr lang="en-US" dirty="0" smtClean="0"/>
          </a:p>
          <a:p>
            <a:endParaRPr lang="en-US" dirty="0"/>
          </a:p>
        </p:txBody>
      </p:sp>
      <p:sp>
        <p:nvSpPr>
          <p:cNvPr id="4" name="Rounded Rectangle 3">
            <a:hlinkClick r:id="rId2" action="ppaction://hlinksldjump"/>
          </p:cNvPr>
          <p:cNvSpPr/>
          <p:nvPr/>
        </p:nvSpPr>
        <p:spPr>
          <a:xfrm>
            <a:off x="7143768" y="2714620"/>
            <a:ext cx="1214446" cy="6429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t>Activity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5400" dirty="0" smtClean="0"/>
              <a:t>Misconception 2</a:t>
            </a:r>
            <a:endParaRPr lang="en-US" sz="5400" dirty="0"/>
          </a:p>
        </p:txBody>
      </p:sp>
      <p:sp>
        <p:nvSpPr>
          <p:cNvPr id="3" name="Content Placeholder 2"/>
          <p:cNvSpPr>
            <a:spLocks noGrp="1"/>
          </p:cNvSpPr>
          <p:nvPr>
            <p:ph idx="1"/>
          </p:nvPr>
        </p:nvSpPr>
        <p:spPr>
          <a:xfrm>
            <a:off x="357158" y="1428736"/>
            <a:ext cx="7239000" cy="4846320"/>
          </a:xfrm>
        </p:spPr>
        <p:txBody>
          <a:bodyPr>
            <a:noAutofit/>
          </a:bodyPr>
          <a:lstStyle/>
          <a:p>
            <a:pPr>
              <a:buNone/>
            </a:pPr>
            <a:endParaRPr lang="en-CA" sz="4400" b="1" dirty="0" smtClean="0"/>
          </a:p>
          <a:p>
            <a:pPr>
              <a:buNone/>
            </a:pPr>
            <a:r>
              <a:rPr lang="en-CA" sz="4400" b="1" dirty="0" smtClean="0"/>
              <a:t>The atom is so small and I </a:t>
            </a:r>
          </a:p>
          <a:p>
            <a:pPr>
              <a:buNone/>
            </a:pPr>
            <a:r>
              <a:rPr lang="en-CA" sz="4400" b="1" dirty="0" smtClean="0"/>
              <a:t>cannot see it, how do I</a:t>
            </a:r>
          </a:p>
          <a:p>
            <a:pPr>
              <a:buNone/>
            </a:pPr>
            <a:r>
              <a:rPr lang="en-CA" sz="4400" b="1" dirty="0" smtClean="0"/>
              <a:t>really know what it looks</a:t>
            </a:r>
          </a:p>
          <a:p>
            <a:pPr>
              <a:buNone/>
            </a:pPr>
            <a:r>
              <a:rPr lang="en-CA" sz="4400" b="1" dirty="0" smtClean="0"/>
              <a:t>like?</a:t>
            </a:r>
            <a:endParaRPr lang="en-US" sz="4400" dirty="0"/>
          </a:p>
        </p:txBody>
      </p:sp>
      <p:sp>
        <p:nvSpPr>
          <p:cNvPr id="5" name="TextBox 4"/>
          <p:cNvSpPr txBox="1"/>
          <p:nvPr/>
        </p:nvSpPr>
        <p:spPr>
          <a:xfrm>
            <a:off x="2714612" y="4929198"/>
            <a:ext cx="5429288" cy="1754326"/>
          </a:xfrm>
          <a:prstGeom prst="rect">
            <a:avLst/>
          </a:prstGeom>
          <a:noFill/>
        </p:spPr>
        <p:txBody>
          <a:bodyPr wrap="square" rtlCol="0">
            <a:spAutoFit/>
          </a:bodyPr>
          <a:lstStyle/>
          <a:p>
            <a:r>
              <a:rPr lang="en-US" dirty="0" smtClean="0"/>
              <a:t>A scientific truth does not triumph by convincing its opponents and making them see the light, but rather because its opponents eventually die and a new generation grows up that is familiar with it. </a:t>
            </a:r>
          </a:p>
          <a:p>
            <a:endParaRPr lang="en-CA" dirty="0"/>
          </a:p>
          <a:p>
            <a:pPr algn="r"/>
            <a:r>
              <a:rPr lang="en-CA" dirty="0" smtClean="0"/>
              <a:t>Max Planck</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Misconception 2 - Explained</a:t>
            </a:r>
            <a:endParaRPr lang="en-US" dirty="0"/>
          </a:p>
        </p:txBody>
      </p:sp>
      <p:sp>
        <p:nvSpPr>
          <p:cNvPr id="3" name="Content Placeholder 2"/>
          <p:cNvSpPr>
            <a:spLocks noGrp="1"/>
          </p:cNvSpPr>
          <p:nvPr>
            <p:ph idx="1"/>
          </p:nvPr>
        </p:nvSpPr>
        <p:spPr>
          <a:xfrm>
            <a:off x="285720" y="1609416"/>
            <a:ext cx="7858180" cy="4846320"/>
          </a:xfrm>
        </p:spPr>
        <p:txBody>
          <a:bodyPr>
            <a:normAutofit/>
          </a:bodyPr>
          <a:lstStyle/>
          <a:p>
            <a:r>
              <a:rPr lang="en-CA" dirty="0" smtClean="0"/>
              <a:t>The road to understanding the structure of the atom has its roots deeply embedded in the pages of history.  </a:t>
            </a:r>
          </a:p>
          <a:p>
            <a:r>
              <a:rPr lang="en-CA" dirty="0" smtClean="0"/>
              <a:t>It is through this history that the true structure of the atom can come to life.  </a:t>
            </a:r>
          </a:p>
          <a:p>
            <a:r>
              <a:rPr lang="en-CA" dirty="0" smtClean="0"/>
              <a:t>Using history and relating it to a student’s modern day experience can help the student discover the elusive structure of an atom.</a:t>
            </a:r>
            <a:endParaRPr lang="en-US" dirty="0"/>
          </a:p>
        </p:txBody>
      </p:sp>
      <p:sp>
        <p:nvSpPr>
          <p:cNvPr id="4" name="TextBox 3"/>
          <p:cNvSpPr txBox="1"/>
          <p:nvPr/>
        </p:nvSpPr>
        <p:spPr>
          <a:xfrm>
            <a:off x="285720" y="5286388"/>
            <a:ext cx="3214710" cy="1477328"/>
          </a:xfrm>
          <a:prstGeom prst="rect">
            <a:avLst/>
          </a:prstGeom>
          <a:noFill/>
        </p:spPr>
        <p:txBody>
          <a:bodyPr wrap="square" rtlCol="0">
            <a:spAutoFit/>
          </a:bodyPr>
          <a:lstStyle/>
          <a:p>
            <a:r>
              <a:rPr lang="en-US" dirty="0" smtClean="0"/>
              <a:t>“Even when laws have been written down, they ought not always to remain unaltered.”</a:t>
            </a:r>
          </a:p>
          <a:p>
            <a:endParaRPr lang="en-CA" dirty="0"/>
          </a:p>
          <a:p>
            <a:pPr algn="r"/>
            <a:r>
              <a:rPr lang="en-CA" dirty="0" smtClean="0"/>
              <a:t>Aristotle 250 B.C.</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Misconception 2 - Strategies</a:t>
            </a:r>
            <a:endParaRPr lang="en-US" dirty="0"/>
          </a:p>
        </p:txBody>
      </p:sp>
      <p:sp>
        <p:nvSpPr>
          <p:cNvPr id="3" name="Content Placeholder 2"/>
          <p:cNvSpPr>
            <a:spLocks noGrp="1"/>
          </p:cNvSpPr>
          <p:nvPr>
            <p:ph idx="1"/>
          </p:nvPr>
        </p:nvSpPr>
        <p:spPr/>
        <p:txBody>
          <a:bodyPr>
            <a:normAutofit fontScale="92500" lnSpcReduction="10000"/>
          </a:bodyPr>
          <a:lstStyle/>
          <a:p>
            <a:pPr lvl="0"/>
            <a:r>
              <a:rPr lang="en-CA" b="1" dirty="0" smtClean="0"/>
              <a:t>Story telling – </a:t>
            </a:r>
            <a:r>
              <a:rPr lang="en-CA" dirty="0" smtClean="0"/>
              <a:t>The history of science gives us a unique way as a teacher to use modern day soap operas to model how the structure of the atom was discussed, making this a fun lesson will help the students (get some pop corn and set up a theatre and put on a show). Remember, scandals are really easy to remember.</a:t>
            </a:r>
            <a:endParaRPr lang="en-US" dirty="0" smtClean="0"/>
          </a:p>
          <a:p>
            <a:pPr lvl="0"/>
            <a:r>
              <a:rPr lang="en-CA" b="1" dirty="0" smtClean="0"/>
              <a:t>Prior Knowledge – </a:t>
            </a:r>
            <a:r>
              <a:rPr lang="en-CA" dirty="0" smtClean="0"/>
              <a:t>Using the previous lessons on discovering the elements and the periodic table students will be able to use that knowledge to begin to build their own atoms based on the information gathered from the correct use of the periodic table</a:t>
            </a:r>
            <a:endParaRPr lang="en-US" dirty="0" smtClean="0"/>
          </a:p>
          <a:p>
            <a:endParaRPr lang="en-US" dirty="0"/>
          </a:p>
        </p:txBody>
      </p:sp>
      <p:sp>
        <p:nvSpPr>
          <p:cNvPr id="4" name="TextBox 3"/>
          <p:cNvSpPr txBox="1"/>
          <p:nvPr/>
        </p:nvSpPr>
        <p:spPr>
          <a:xfrm>
            <a:off x="2857488" y="6000768"/>
            <a:ext cx="5929354" cy="646331"/>
          </a:xfrm>
          <a:prstGeom prst="rect">
            <a:avLst/>
          </a:prstGeom>
          <a:noFill/>
        </p:spPr>
        <p:txBody>
          <a:bodyPr wrap="square" rtlCol="0">
            <a:spAutoFit/>
          </a:bodyPr>
          <a:lstStyle/>
          <a:p>
            <a:r>
              <a:rPr lang="en-CA" dirty="0" smtClean="0"/>
              <a:t>“The person that asks a question is a fool for five minutes, the person who does not, is still a fool”</a:t>
            </a:r>
            <a:endParaRPr lang="en-US" dirty="0"/>
          </a:p>
        </p:txBody>
      </p:sp>
      <p:pic>
        <p:nvPicPr>
          <p:cNvPr id="10242" name="Picture 2" descr="http://img.kb.dk/ha/cms/bordesholm.jpg"/>
          <p:cNvPicPr>
            <a:picLocks noChangeAspect="1" noChangeArrowheads="1"/>
          </p:cNvPicPr>
          <p:nvPr/>
        </p:nvPicPr>
        <p:blipFill>
          <a:blip r:embed="rId2" cstate="print"/>
          <a:srcRect/>
          <a:stretch>
            <a:fillRect/>
          </a:stretch>
        </p:blipFill>
        <p:spPr bwMode="auto">
          <a:xfrm>
            <a:off x="7500926" y="642918"/>
            <a:ext cx="1643074" cy="13670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5400" dirty="0" smtClean="0"/>
              <a:t>Misconception 3</a:t>
            </a:r>
            <a:endParaRPr lang="en-US" sz="5400" dirty="0"/>
          </a:p>
        </p:txBody>
      </p:sp>
      <p:sp>
        <p:nvSpPr>
          <p:cNvPr id="3" name="Content Placeholder 2"/>
          <p:cNvSpPr>
            <a:spLocks noGrp="1"/>
          </p:cNvSpPr>
          <p:nvPr>
            <p:ph idx="1"/>
          </p:nvPr>
        </p:nvSpPr>
        <p:spPr/>
        <p:txBody>
          <a:bodyPr>
            <a:noAutofit/>
          </a:bodyPr>
          <a:lstStyle/>
          <a:p>
            <a:pPr>
              <a:buNone/>
            </a:pPr>
            <a:r>
              <a:rPr lang="en-CA" sz="4400" b="1" dirty="0" smtClean="0"/>
              <a:t>There are so many</a:t>
            </a:r>
          </a:p>
          <a:p>
            <a:pPr>
              <a:buNone/>
            </a:pPr>
            <a:r>
              <a:rPr lang="en-CA" sz="4400" b="1" dirty="0" smtClean="0"/>
              <a:t>periodic trends and it’s so</a:t>
            </a:r>
          </a:p>
          <a:p>
            <a:pPr>
              <a:buNone/>
            </a:pPr>
            <a:r>
              <a:rPr lang="en-CA" sz="4400" b="1" dirty="0" smtClean="0"/>
              <a:t>hard to remember all their</a:t>
            </a:r>
          </a:p>
          <a:p>
            <a:pPr>
              <a:buNone/>
            </a:pPr>
            <a:r>
              <a:rPr lang="en-CA" sz="4400" b="1" dirty="0" smtClean="0"/>
              <a:t>explanations, how do I do</a:t>
            </a:r>
          </a:p>
          <a:p>
            <a:pPr>
              <a:buNone/>
            </a:pPr>
            <a:r>
              <a:rPr lang="en-CA" sz="4400" b="1" dirty="0" smtClean="0"/>
              <a:t>it?</a:t>
            </a:r>
            <a:endParaRPr lang="en-US" sz="4400" dirty="0"/>
          </a:p>
        </p:txBody>
      </p:sp>
      <p:sp>
        <p:nvSpPr>
          <p:cNvPr id="4" name="TextBox 3"/>
          <p:cNvSpPr txBox="1"/>
          <p:nvPr/>
        </p:nvSpPr>
        <p:spPr>
          <a:xfrm>
            <a:off x="4214810" y="5357826"/>
            <a:ext cx="3643338" cy="1200329"/>
          </a:xfrm>
          <a:prstGeom prst="rect">
            <a:avLst/>
          </a:prstGeom>
          <a:noFill/>
        </p:spPr>
        <p:txBody>
          <a:bodyPr wrap="square" rtlCol="0">
            <a:spAutoFit/>
          </a:bodyPr>
          <a:lstStyle/>
          <a:p>
            <a:r>
              <a:rPr lang="en-US" dirty="0" smtClean="0"/>
              <a:t>“Facts are the air of scientists. Without them you can never fly.”</a:t>
            </a:r>
          </a:p>
          <a:p>
            <a:endParaRPr lang="en-CA" dirty="0"/>
          </a:p>
          <a:p>
            <a:pPr algn="r"/>
            <a:r>
              <a:rPr lang="en-CA" dirty="0" err="1" smtClean="0"/>
              <a:t>Linus</a:t>
            </a:r>
            <a:r>
              <a:rPr lang="en-CA" dirty="0" smtClean="0"/>
              <a:t> Pauling</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Misconception 3 - Explained</a:t>
            </a:r>
            <a:endParaRPr lang="en-US" dirty="0"/>
          </a:p>
        </p:txBody>
      </p:sp>
      <p:sp>
        <p:nvSpPr>
          <p:cNvPr id="3" name="Content Placeholder 2"/>
          <p:cNvSpPr>
            <a:spLocks noGrp="1"/>
          </p:cNvSpPr>
          <p:nvPr>
            <p:ph idx="1"/>
          </p:nvPr>
        </p:nvSpPr>
        <p:spPr>
          <a:xfrm>
            <a:off x="214282" y="1571612"/>
            <a:ext cx="7858180" cy="4846320"/>
          </a:xfrm>
        </p:spPr>
        <p:txBody>
          <a:bodyPr>
            <a:normAutofit/>
          </a:bodyPr>
          <a:lstStyle/>
          <a:p>
            <a:r>
              <a:rPr lang="en-CA" sz="3200" dirty="0" smtClean="0"/>
              <a:t>At this point you have uncovered the structure of the atom </a:t>
            </a:r>
          </a:p>
          <a:p>
            <a:r>
              <a:rPr lang="en-CA" sz="3200" dirty="0" smtClean="0"/>
              <a:t>where that structure has come from, and </a:t>
            </a:r>
          </a:p>
          <a:p>
            <a:r>
              <a:rPr lang="en-CA" sz="3200" dirty="0" smtClean="0"/>
              <a:t>how to properly use the periodic table.  </a:t>
            </a:r>
          </a:p>
          <a:p>
            <a:r>
              <a:rPr lang="en-CA" sz="3200" dirty="0" smtClean="0"/>
              <a:t>With that information, usually the students will be able to come up with conclusions on their own about the different periodic trends. </a:t>
            </a:r>
            <a:endParaRPr lang="en-US" sz="3200" dirty="0"/>
          </a:p>
        </p:txBody>
      </p:sp>
      <p:pic>
        <p:nvPicPr>
          <p:cNvPr id="8194" name="Picture 2" descr="http://www.dfwnetmall.com/toys/dolls/toy-baby-annabell-doll-cauB0000669FE.jpeg"/>
          <p:cNvPicPr>
            <a:picLocks noChangeAspect="1" noChangeArrowheads="1"/>
          </p:cNvPicPr>
          <p:nvPr/>
        </p:nvPicPr>
        <p:blipFill>
          <a:blip r:embed="rId2" cstate="print"/>
          <a:srcRect/>
          <a:stretch>
            <a:fillRect/>
          </a:stretch>
        </p:blipFill>
        <p:spPr bwMode="auto">
          <a:xfrm>
            <a:off x="7850178" y="0"/>
            <a:ext cx="1293822" cy="1964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Misconception 3 - Strategies</a:t>
            </a:r>
            <a:endParaRPr lang="en-US" dirty="0"/>
          </a:p>
        </p:txBody>
      </p:sp>
      <p:sp>
        <p:nvSpPr>
          <p:cNvPr id="3" name="Content Placeholder 2"/>
          <p:cNvSpPr>
            <a:spLocks noGrp="1"/>
          </p:cNvSpPr>
          <p:nvPr>
            <p:ph idx="1"/>
          </p:nvPr>
        </p:nvSpPr>
        <p:spPr/>
        <p:txBody>
          <a:bodyPr>
            <a:normAutofit fontScale="92500" lnSpcReduction="10000"/>
          </a:bodyPr>
          <a:lstStyle/>
          <a:p>
            <a:pPr lvl="0"/>
            <a:r>
              <a:rPr lang="en-CA" b="1" dirty="0" smtClean="0"/>
              <a:t>Analogies – </a:t>
            </a:r>
            <a:r>
              <a:rPr lang="en-CA" dirty="0" smtClean="0"/>
              <a:t>Using meaningful analogies that are easy to remember will help the students understand the periodic trends</a:t>
            </a:r>
            <a:endParaRPr lang="en-US" dirty="0" smtClean="0"/>
          </a:p>
          <a:p>
            <a:pPr lvl="0"/>
            <a:r>
              <a:rPr lang="en-CA" b="1" dirty="0" smtClean="0"/>
              <a:t>Demos/Videos –</a:t>
            </a:r>
            <a:r>
              <a:rPr lang="en-CA" dirty="0" smtClean="0"/>
              <a:t> using and reusing the same demos/videos to help the students understand different concepts helps solidify the periodic trend that you are trying to explain and also indirectly re-supporting prior knowledge learned in the course or in completely different courses.</a:t>
            </a:r>
            <a:endParaRPr lang="en-US" dirty="0" smtClean="0"/>
          </a:p>
          <a:p>
            <a:pPr lvl="0"/>
            <a:r>
              <a:rPr lang="en-CA" b="1" dirty="0" smtClean="0"/>
              <a:t>Kinaesthetic –</a:t>
            </a:r>
            <a:r>
              <a:rPr lang="en-CA" dirty="0" smtClean="0"/>
              <a:t> Getting the class up and moving keeps the students motivated and very sharp.  Making them take part in the lessons helps them retain the information.</a:t>
            </a:r>
            <a:endParaRPr lang="en-US" dirty="0" smtClean="0"/>
          </a:p>
          <a:p>
            <a:endParaRPr lang="en-US" dirty="0"/>
          </a:p>
        </p:txBody>
      </p:sp>
      <p:sp>
        <p:nvSpPr>
          <p:cNvPr id="5" name="Rounded Rectangle 4">
            <a:hlinkClick r:id="rId2" action="ppaction://hlinksldjump"/>
          </p:cNvPr>
          <p:cNvSpPr/>
          <p:nvPr/>
        </p:nvSpPr>
        <p:spPr>
          <a:xfrm>
            <a:off x="6786578" y="2000240"/>
            <a:ext cx="1285884" cy="6429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t>Activity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Lesson sequence</a:t>
            </a:r>
            <a:endParaRPr lang="en-US" dirty="0"/>
          </a:p>
        </p:txBody>
      </p:sp>
      <p:sp>
        <p:nvSpPr>
          <p:cNvPr id="3" name="Content Placeholder 2"/>
          <p:cNvSpPr>
            <a:spLocks noGrp="1"/>
          </p:cNvSpPr>
          <p:nvPr>
            <p:ph idx="1"/>
          </p:nvPr>
        </p:nvSpPr>
        <p:spPr/>
        <p:txBody>
          <a:bodyPr>
            <a:normAutofit fontScale="92500" lnSpcReduction="10000"/>
          </a:bodyPr>
          <a:lstStyle/>
          <a:p>
            <a:r>
              <a:rPr lang="en-CA" b="1" dirty="0" smtClean="0"/>
              <a:t>Day 1 – Formative Assessment –</a:t>
            </a:r>
            <a:r>
              <a:rPr lang="en-CA" dirty="0" smtClean="0"/>
              <a:t> A demonstration of the reaction of sodium and potassium in water will be performed and the students will be asked to remember what happens in detail. </a:t>
            </a:r>
            <a:endParaRPr lang="en-CA" dirty="0" smtClean="0"/>
          </a:p>
          <a:p>
            <a:r>
              <a:rPr lang="en-CA" dirty="0" smtClean="0"/>
              <a:t>Students </a:t>
            </a:r>
            <a:r>
              <a:rPr lang="en-CA" dirty="0" smtClean="0"/>
              <a:t>will be introduced to the periodic table including deducing how to use the periodic table to withdraw pertinent information and why the structure of the periodic table is important to that information gathering.  </a:t>
            </a:r>
            <a:endParaRPr lang="en-CA" dirty="0" smtClean="0"/>
          </a:p>
          <a:p>
            <a:r>
              <a:rPr lang="en-CA" dirty="0" smtClean="0"/>
              <a:t>The </a:t>
            </a:r>
            <a:r>
              <a:rPr lang="en-CA" dirty="0" smtClean="0"/>
              <a:t>students will also watch selected segments of a video “Discovering the elements” as they have access to elements that the students will usually not have access to (ex., Mercury). </a:t>
            </a:r>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Periodic Trends</a:t>
            </a:r>
            <a:br>
              <a:rPr lang="en-CA" dirty="0" smtClean="0"/>
            </a:br>
            <a:r>
              <a:rPr lang="en-CA" dirty="0" smtClean="0"/>
              <a:t>Concept Presentation</a:t>
            </a:r>
            <a:endParaRPr lang="en-US" dirty="0"/>
          </a:p>
        </p:txBody>
      </p:sp>
      <p:sp>
        <p:nvSpPr>
          <p:cNvPr id="3" name="Subtitle 2"/>
          <p:cNvSpPr>
            <a:spLocks noGrp="1"/>
          </p:cNvSpPr>
          <p:nvPr>
            <p:ph type="subTitle" idx="1"/>
          </p:nvPr>
        </p:nvSpPr>
        <p:spPr/>
        <p:txBody>
          <a:bodyPr/>
          <a:lstStyle/>
          <a:p>
            <a:r>
              <a:rPr lang="en-CA" dirty="0" smtClean="0"/>
              <a:t>How do you make the invisible, visible?</a:t>
            </a:r>
            <a:endParaRPr lang="en-US" dirty="0"/>
          </a:p>
        </p:txBody>
      </p:sp>
      <p:sp>
        <p:nvSpPr>
          <p:cNvPr id="4" name="TextBox 3"/>
          <p:cNvSpPr txBox="1"/>
          <p:nvPr/>
        </p:nvSpPr>
        <p:spPr>
          <a:xfrm>
            <a:off x="6286512" y="4929198"/>
            <a:ext cx="2565318" cy="923330"/>
          </a:xfrm>
          <a:prstGeom prst="rect">
            <a:avLst/>
          </a:prstGeom>
          <a:noFill/>
        </p:spPr>
        <p:txBody>
          <a:bodyPr wrap="none" rtlCol="0">
            <a:spAutoFit/>
          </a:bodyPr>
          <a:lstStyle/>
          <a:p>
            <a:r>
              <a:rPr lang="en-CA" dirty="0" smtClean="0">
                <a:solidFill>
                  <a:schemeClr val="bg1"/>
                </a:solidFill>
              </a:rPr>
              <a:t>By: Nickolaos Tsigaridis</a:t>
            </a:r>
          </a:p>
          <a:p>
            <a:endParaRPr lang="en-CA" dirty="0">
              <a:solidFill>
                <a:schemeClr val="bg1"/>
              </a:solidFill>
            </a:endParaRPr>
          </a:p>
          <a:p>
            <a:r>
              <a:rPr lang="en-CA" dirty="0" smtClean="0">
                <a:solidFill>
                  <a:schemeClr val="bg1"/>
                </a:solidFill>
              </a:rPr>
              <a:t>Mentor: Amy Yu</a:t>
            </a:r>
            <a:endParaRPr lang="en-US" dirty="0">
              <a:solidFill>
                <a:schemeClr val="bg1"/>
              </a:solidFill>
            </a:endParaRPr>
          </a:p>
        </p:txBody>
      </p:sp>
      <p:sp>
        <p:nvSpPr>
          <p:cNvPr id="5" name="TextBox 4"/>
          <p:cNvSpPr txBox="1"/>
          <p:nvPr/>
        </p:nvSpPr>
        <p:spPr>
          <a:xfrm>
            <a:off x="285720" y="1071546"/>
            <a:ext cx="2214578" cy="3139321"/>
          </a:xfrm>
          <a:prstGeom prst="rect">
            <a:avLst/>
          </a:prstGeom>
          <a:noFill/>
        </p:spPr>
        <p:txBody>
          <a:bodyPr wrap="square" rtlCol="0">
            <a:spAutoFit/>
          </a:bodyPr>
          <a:lstStyle/>
          <a:p>
            <a:r>
              <a:rPr lang="en-CA" b="1" dirty="0" smtClean="0"/>
              <a:t>“It is owing to wonder that people begin to philosophize and thus wonder remains the beginning of knowledge”</a:t>
            </a:r>
          </a:p>
          <a:p>
            <a:endParaRPr lang="en-CA" b="1" dirty="0"/>
          </a:p>
          <a:p>
            <a:r>
              <a:rPr lang="en-CA" b="1" dirty="0" smtClean="0"/>
              <a:t>Aristotle 250 B.C.</a:t>
            </a:r>
          </a:p>
          <a:p>
            <a:endParaRPr lang="en-CA" dirty="0"/>
          </a:p>
        </p:txBody>
      </p:sp>
      <p:pic>
        <p:nvPicPr>
          <p:cNvPr id="24578" name="Picture 2" descr="http://www.oglethorpe.edu/faculty/~m_rulison/Astronomy/Dictionary/Aristotle_files/Aristotle_Plato.jpg"/>
          <p:cNvPicPr>
            <a:picLocks noChangeAspect="1" noChangeArrowheads="1"/>
          </p:cNvPicPr>
          <p:nvPr/>
        </p:nvPicPr>
        <p:blipFill>
          <a:blip r:embed="rId2" cstate="print"/>
          <a:srcRect/>
          <a:stretch>
            <a:fillRect/>
          </a:stretch>
        </p:blipFill>
        <p:spPr bwMode="auto">
          <a:xfrm>
            <a:off x="285720" y="4149731"/>
            <a:ext cx="1897964" cy="270826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Lesson Sequence</a:t>
            </a:r>
            <a:endParaRPr lang="en-US" dirty="0"/>
          </a:p>
        </p:txBody>
      </p:sp>
      <p:sp>
        <p:nvSpPr>
          <p:cNvPr id="3" name="Content Placeholder 2"/>
          <p:cNvSpPr>
            <a:spLocks noGrp="1"/>
          </p:cNvSpPr>
          <p:nvPr>
            <p:ph idx="1"/>
          </p:nvPr>
        </p:nvSpPr>
        <p:spPr/>
        <p:txBody>
          <a:bodyPr>
            <a:normAutofit lnSpcReduction="10000"/>
          </a:bodyPr>
          <a:lstStyle/>
          <a:p>
            <a:r>
              <a:rPr lang="en-CA" b="1" dirty="0" smtClean="0"/>
              <a:t>Day 2 – Summative Assessment –</a:t>
            </a:r>
            <a:r>
              <a:rPr lang="en-CA" dirty="0" smtClean="0"/>
              <a:t> The students will take part in a lab called the “flame test” lab </a:t>
            </a:r>
            <a:endParaRPr lang="en-CA" dirty="0" smtClean="0"/>
          </a:p>
          <a:p>
            <a:r>
              <a:rPr lang="en-CA" dirty="0" smtClean="0"/>
              <a:t>Different </a:t>
            </a:r>
            <a:r>
              <a:rPr lang="en-CA" dirty="0" smtClean="0"/>
              <a:t>salts are placed on a deflagrating spoon and placed in the flame of the Bunsen burner. </a:t>
            </a:r>
            <a:endParaRPr lang="en-CA" dirty="0" smtClean="0"/>
          </a:p>
          <a:p>
            <a:r>
              <a:rPr lang="en-CA" dirty="0" smtClean="0"/>
              <a:t>The </a:t>
            </a:r>
            <a:r>
              <a:rPr lang="en-CA" dirty="0" smtClean="0"/>
              <a:t>flame will cause the different elements produce different colours of light.  </a:t>
            </a:r>
            <a:endParaRPr lang="en-CA" dirty="0" smtClean="0"/>
          </a:p>
          <a:p>
            <a:r>
              <a:rPr lang="en-CA" dirty="0" smtClean="0"/>
              <a:t>It </a:t>
            </a:r>
            <a:r>
              <a:rPr lang="en-CA" dirty="0" smtClean="0"/>
              <a:t>is the student’s job to take the information gathered during the lab and relate it to the position that elements are represented in the periodic </a:t>
            </a:r>
            <a:r>
              <a:rPr lang="en-CA" dirty="0" smtClean="0"/>
              <a:t>table</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Lesson Sequence</a:t>
            </a:r>
            <a:endParaRPr lang="en-US" dirty="0"/>
          </a:p>
        </p:txBody>
      </p:sp>
      <p:sp>
        <p:nvSpPr>
          <p:cNvPr id="3" name="Content Placeholder 2"/>
          <p:cNvSpPr>
            <a:spLocks noGrp="1"/>
          </p:cNvSpPr>
          <p:nvPr>
            <p:ph idx="1"/>
          </p:nvPr>
        </p:nvSpPr>
        <p:spPr/>
        <p:txBody>
          <a:bodyPr>
            <a:normAutofit/>
          </a:bodyPr>
          <a:lstStyle/>
          <a:p>
            <a:r>
              <a:rPr lang="en-CA" b="1" dirty="0" smtClean="0"/>
              <a:t>Day 3 – Formative Assessment –</a:t>
            </a:r>
            <a:r>
              <a:rPr lang="en-CA" dirty="0" smtClean="0"/>
              <a:t> Students will be exposed to the history of science through a story telling session in order to understand how the history of the development of the atom is important to understand why the structure of the atom is the way it is.</a:t>
            </a:r>
            <a:endParaRPr lang="en-US" dirty="0" smtClean="0"/>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Lesson sequence</a:t>
            </a:r>
            <a:endParaRPr lang="en-US" dirty="0"/>
          </a:p>
        </p:txBody>
      </p:sp>
      <p:sp>
        <p:nvSpPr>
          <p:cNvPr id="3" name="Content Placeholder 2"/>
          <p:cNvSpPr>
            <a:spLocks noGrp="1"/>
          </p:cNvSpPr>
          <p:nvPr>
            <p:ph idx="1"/>
          </p:nvPr>
        </p:nvSpPr>
        <p:spPr/>
        <p:txBody>
          <a:bodyPr/>
          <a:lstStyle/>
          <a:p>
            <a:r>
              <a:rPr lang="en-CA" b="1" dirty="0" smtClean="0"/>
              <a:t>Day 4 – Formative Assessment –</a:t>
            </a:r>
            <a:r>
              <a:rPr lang="en-CA" dirty="0" smtClean="0"/>
              <a:t> Recalling the demonstration from the first day, students are asked to now determine what is happening at an atomic level to the atoms</a:t>
            </a:r>
            <a:r>
              <a:rPr lang="en-CA" dirty="0" smtClean="0"/>
              <a:t>.</a:t>
            </a:r>
          </a:p>
          <a:p>
            <a:endParaRPr lang="en-CA" dirty="0" smtClean="0"/>
          </a:p>
          <a:p>
            <a:r>
              <a:rPr lang="en-CA" dirty="0" smtClean="0"/>
              <a:t>Explanations </a:t>
            </a:r>
            <a:r>
              <a:rPr lang="en-CA" dirty="0" smtClean="0"/>
              <a:t>of common periodic trends (ex., atomic radius, electronegativity, electron affinity, and ionization energy) can be related to that original demonstration.</a:t>
            </a:r>
            <a:endParaRPr lang="en-US" dirty="0" smtClean="0"/>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Learning styles</a:t>
            </a:r>
            <a:endParaRPr lang="en-US" dirty="0"/>
          </a:p>
        </p:txBody>
      </p:sp>
      <p:sp>
        <p:nvSpPr>
          <p:cNvPr id="3" name="Content Placeholder 2"/>
          <p:cNvSpPr>
            <a:spLocks noGrp="1"/>
          </p:cNvSpPr>
          <p:nvPr>
            <p:ph idx="1"/>
          </p:nvPr>
        </p:nvSpPr>
        <p:spPr>
          <a:xfrm>
            <a:off x="457200" y="1609416"/>
            <a:ext cx="7239000" cy="5034294"/>
          </a:xfrm>
        </p:spPr>
        <p:txBody>
          <a:bodyPr>
            <a:normAutofit/>
          </a:bodyPr>
          <a:lstStyle/>
          <a:p>
            <a:r>
              <a:rPr lang="en-CA" dirty="0" smtClean="0"/>
              <a:t>The lessons outlined throughout this presentation offer a unique opportunity to interact with all the different types of learners</a:t>
            </a:r>
          </a:p>
          <a:p>
            <a:pPr lvl="1"/>
            <a:r>
              <a:rPr lang="en-CA" dirty="0" smtClean="0"/>
              <a:t>Kinaesthetic learners have the opportunity to get up and try activities</a:t>
            </a:r>
          </a:p>
          <a:p>
            <a:pPr lvl="1"/>
            <a:r>
              <a:rPr lang="en-CA" dirty="0" smtClean="0"/>
              <a:t>Auditory Learners have the ability to listen and ask questions, much in the way the early philosophers did</a:t>
            </a:r>
          </a:p>
          <a:p>
            <a:pPr lvl="1"/>
            <a:r>
              <a:rPr lang="en-CA" dirty="0" smtClean="0"/>
              <a:t>Visual learners have the chance to watch demonstrations and see, visually, analogies on the board or screen of difficult concepts made easy</a:t>
            </a:r>
            <a:endParaRPr lang="en-US" dirty="0"/>
          </a:p>
        </p:txBody>
      </p:sp>
      <p:pic>
        <p:nvPicPr>
          <p:cNvPr id="6146" name="Picture 2" descr="http://biosci.ucdavis.edu/undergrad/images/photos/Students_Genetics_Lab.jpg"/>
          <p:cNvPicPr>
            <a:picLocks noChangeAspect="1" noChangeArrowheads="1"/>
          </p:cNvPicPr>
          <p:nvPr/>
        </p:nvPicPr>
        <p:blipFill>
          <a:blip r:embed="rId2" cstate="print"/>
          <a:srcRect/>
          <a:stretch>
            <a:fillRect/>
          </a:stretch>
        </p:blipFill>
        <p:spPr bwMode="auto">
          <a:xfrm>
            <a:off x="7102323" y="0"/>
            <a:ext cx="2041677" cy="207170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285728"/>
            <a:ext cx="7239000" cy="1143000"/>
          </a:xfrm>
        </p:spPr>
        <p:txBody>
          <a:bodyPr/>
          <a:lstStyle/>
          <a:p>
            <a:r>
              <a:rPr lang="en-CA" dirty="0" smtClean="0"/>
              <a:t>Safety Considerations</a:t>
            </a:r>
            <a:endParaRPr lang="en-US" dirty="0"/>
          </a:p>
        </p:txBody>
      </p:sp>
      <p:sp>
        <p:nvSpPr>
          <p:cNvPr id="3" name="Content Placeholder 2"/>
          <p:cNvSpPr>
            <a:spLocks noGrp="1"/>
          </p:cNvSpPr>
          <p:nvPr>
            <p:ph idx="1"/>
          </p:nvPr>
        </p:nvSpPr>
        <p:spPr>
          <a:xfrm>
            <a:off x="0" y="1500174"/>
            <a:ext cx="7239000" cy="4846320"/>
          </a:xfrm>
        </p:spPr>
        <p:txBody>
          <a:bodyPr>
            <a:normAutofit/>
          </a:bodyPr>
          <a:lstStyle/>
          <a:p>
            <a:endParaRPr lang="en-CA" dirty="0" smtClean="0"/>
          </a:p>
          <a:p>
            <a:endParaRPr lang="en-CA" dirty="0" smtClean="0"/>
          </a:p>
          <a:p>
            <a:r>
              <a:rPr lang="en-CA" dirty="0" smtClean="0"/>
              <a:t>As in any science chemistry has many safety considerations</a:t>
            </a:r>
          </a:p>
          <a:p>
            <a:r>
              <a:rPr lang="en-CA" dirty="0" smtClean="0"/>
              <a:t>We must remember that the students will be coming into contact, or in the near vicinity of dangerous chemicals, whether they are dangerously reactive, toxic, poisonous, or </a:t>
            </a:r>
            <a:r>
              <a:rPr lang="en-CA" dirty="0" err="1" smtClean="0"/>
              <a:t>teratogenic</a:t>
            </a:r>
            <a:r>
              <a:rPr lang="en-CA" dirty="0" smtClean="0"/>
              <a:t> to name a few, we must take precautions when performing the labs and demos</a:t>
            </a:r>
          </a:p>
          <a:p>
            <a:pPr lvl="1"/>
            <a:endParaRPr lang="en-US" dirty="0"/>
          </a:p>
        </p:txBody>
      </p:sp>
      <p:sp>
        <p:nvSpPr>
          <p:cNvPr id="4" name="TextBox 3"/>
          <p:cNvSpPr txBox="1"/>
          <p:nvPr/>
        </p:nvSpPr>
        <p:spPr>
          <a:xfrm>
            <a:off x="3571868" y="5934670"/>
            <a:ext cx="4643470" cy="923330"/>
          </a:xfrm>
          <a:prstGeom prst="rect">
            <a:avLst/>
          </a:prstGeom>
          <a:noFill/>
        </p:spPr>
        <p:txBody>
          <a:bodyPr wrap="square" rtlCol="0">
            <a:spAutoFit/>
          </a:bodyPr>
          <a:lstStyle/>
          <a:p>
            <a:r>
              <a:rPr lang="en-US" dirty="0" smtClean="0"/>
              <a:t>“In all science, error precedes the truth, and it is better it should go first than last</a:t>
            </a:r>
            <a:r>
              <a:rPr lang="en-US" dirty="0" smtClean="0"/>
              <a:t>”</a:t>
            </a:r>
            <a:endParaRPr lang="en-CA" dirty="0"/>
          </a:p>
          <a:p>
            <a:pPr algn="r"/>
            <a:r>
              <a:rPr lang="en-CA" dirty="0" smtClean="0"/>
              <a:t>Hugh Walpole</a:t>
            </a:r>
            <a:endParaRPr lang="en-US" dirty="0"/>
          </a:p>
        </p:txBody>
      </p:sp>
      <p:pic>
        <p:nvPicPr>
          <p:cNvPr id="5122" name="Picture 2" descr="http://sciencefun.files.wordpress.com/2006/10/lab-safety.jpg"/>
          <p:cNvPicPr>
            <a:picLocks noChangeAspect="1" noChangeArrowheads="1"/>
          </p:cNvPicPr>
          <p:nvPr/>
        </p:nvPicPr>
        <p:blipFill>
          <a:blip r:embed="rId2" cstate="print"/>
          <a:srcRect/>
          <a:stretch>
            <a:fillRect/>
          </a:stretch>
        </p:blipFill>
        <p:spPr bwMode="auto">
          <a:xfrm>
            <a:off x="6072198" y="0"/>
            <a:ext cx="3071802" cy="245546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Safety considerations continued</a:t>
            </a:r>
            <a:endParaRPr lang="en-US" dirty="0"/>
          </a:p>
        </p:txBody>
      </p:sp>
      <p:sp>
        <p:nvSpPr>
          <p:cNvPr id="3" name="Content Placeholder 2"/>
          <p:cNvSpPr>
            <a:spLocks noGrp="1"/>
          </p:cNvSpPr>
          <p:nvPr>
            <p:ph idx="1"/>
          </p:nvPr>
        </p:nvSpPr>
        <p:spPr>
          <a:xfrm>
            <a:off x="457200" y="1609416"/>
            <a:ext cx="7239000" cy="5248584"/>
          </a:xfrm>
        </p:spPr>
        <p:txBody>
          <a:bodyPr>
            <a:normAutofit lnSpcReduction="10000"/>
          </a:bodyPr>
          <a:lstStyle/>
          <a:p>
            <a:endParaRPr lang="en-CA" dirty="0" smtClean="0"/>
          </a:p>
          <a:p>
            <a:r>
              <a:rPr lang="en-CA" dirty="0" smtClean="0"/>
              <a:t>Example – Na and K with water</a:t>
            </a:r>
          </a:p>
          <a:p>
            <a:pPr lvl="1"/>
            <a:r>
              <a:rPr lang="en-CA" dirty="0" smtClean="0"/>
              <a:t>usually react violently but are typically harmless to students</a:t>
            </a:r>
          </a:p>
          <a:p>
            <a:pPr lvl="1"/>
            <a:r>
              <a:rPr lang="en-CA" dirty="0" smtClean="0"/>
              <a:t>Explosions can occur uncontrollably and can cause glass and chemicals to fly outwards injuring students</a:t>
            </a:r>
          </a:p>
          <a:p>
            <a:pPr lvl="1"/>
            <a:endParaRPr lang="en-CA" dirty="0" smtClean="0"/>
          </a:p>
          <a:p>
            <a:r>
              <a:rPr lang="en-CA" dirty="0" smtClean="0"/>
              <a:t>Disposal – Sometimes the dangers of labs and demos do not end with the lab or demo themselves</a:t>
            </a:r>
          </a:p>
          <a:p>
            <a:pPr lvl="1"/>
            <a:r>
              <a:rPr lang="en-CA" dirty="0" smtClean="0"/>
              <a:t>Example – Na and K with water disposal</a:t>
            </a:r>
          </a:p>
          <a:p>
            <a:pPr lvl="2"/>
            <a:r>
              <a:rPr lang="en-CA" dirty="0" smtClean="0"/>
              <a:t>Garbage fires are common if there is un-reacted Na or K present</a:t>
            </a:r>
          </a:p>
          <a:p>
            <a:endParaRPr lang="en-US" dirty="0"/>
          </a:p>
        </p:txBody>
      </p:sp>
      <p:pic>
        <p:nvPicPr>
          <p:cNvPr id="4" name="Picture 2" descr="http://sciencefun.files.wordpress.com/2006/10/lab-safety.jpg"/>
          <p:cNvPicPr>
            <a:picLocks noChangeAspect="1" noChangeArrowheads="1"/>
          </p:cNvPicPr>
          <p:nvPr/>
        </p:nvPicPr>
        <p:blipFill>
          <a:blip r:embed="rId2" cstate="print"/>
          <a:srcRect/>
          <a:stretch>
            <a:fillRect/>
          </a:stretch>
        </p:blipFill>
        <p:spPr bwMode="auto">
          <a:xfrm>
            <a:off x="6072198" y="0"/>
            <a:ext cx="3071802" cy="245546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Societal implication</a:t>
            </a:r>
            <a:endParaRPr lang="en-US" dirty="0"/>
          </a:p>
        </p:txBody>
      </p:sp>
      <p:sp>
        <p:nvSpPr>
          <p:cNvPr id="3" name="Content Placeholder 2"/>
          <p:cNvSpPr>
            <a:spLocks noGrp="1"/>
          </p:cNvSpPr>
          <p:nvPr>
            <p:ph idx="1"/>
          </p:nvPr>
        </p:nvSpPr>
        <p:spPr/>
        <p:txBody>
          <a:bodyPr>
            <a:normAutofit/>
          </a:bodyPr>
          <a:lstStyle/>
          <a:p>
            <a:r>
              <a:rPr lang="en-CA" dirty="0" smtClean="0"/>
              <a:t>the fact that everything in the visible universe is made of atoms and knowing general information of how they work may prove to be invaluable</a:t>
            </a:r>
          </a:p>
          <a:p>
            <a:r>
              <a:rPr lang="en-CA" dirty="0" smtClean="0"/>
              <a:t>Learning how to use the periodic table is in order to divulge more information about the elements is analogous to learning how to use a map in order to determine the location of the school in which you sit.</a:t>
            </a:r>
            <a:endParaRPr lang="en-US" dirty="0" smtClean="0"/>
          </a:p>
          <a:p>
            <a:endParaRPr lang="en-US" dirty="0"/>
          </a:p>
        </p:txBody>
      </p:sp>
      <p:sp>
        <p:nvSpPr>
          <p:cNvPr id="4" name="TextBox 3"/>
          <p:cNvSpPr txBox="1"/>
          <p:nvPr/>
        </p:nvSpPr>
        <p:spPr>
          <a:xfrm>
            <a:off x="3143240" y="5657671"/>
            <a:ext cx="4857784" cy="1200329"/>
          </a:xfrm>
          <a:prstGeom prst="rect">
            <a:avLst/>
          </a:prstGeom>
          <a:noFill/>
        </p:spPr>
        <p:txBody>
          <a:bodyPr wrap="square" rtlCol="0">
            <a:spAutoFit/>
          </a:bodyPr>
          <a:lstStyle/>
          <a:p>
            <a:r>
              <a:rPr lang="en-US" dirty="0" smtClean="0"/>
              <a:t>Bad times have a scientific value. These are occasions a good learner would not miss.</a:t>
            </a:r>
          </a:p>
          <a:p>
            <a:endParaRPr lang="en-CA" dirty="0"/>
          </a:p>
          <a:p>
            <a:pPr algn="r"/>
            <a:r>
              <a:rPr lang="en-CA" dirty="0" smtClean="0"/>
              <a:t>Ralph Waldo Emerson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References</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CA" dirty="0" smtClean="0"/>
              <a:t> 1.	Ontario Curriculum, Science and Technology, Grades 11 and 12, revised 2008. </a:t>
            </a:r>
            <a:endParaRPr lang="en-US" dirty="0" smtClean="0"/>
          </a:p>
          <a:p>
            <a:pPr>
              <a:buNone/>
            </a:pPr>
            <a:r>
              <a:rPr lang="en-CA" i="1" dirty="0" smtClean="0"/>
              <a:t>	Presented in the document are the curriculum expectations that were used to create the unit plan</a:t>
            </a:r>
            <a:endParaRPr lang="en-US" dirty="0" smtClean="0"/>
          </a:p>
          <a:p>
            <a:pPr>
              <a:buNone/>
            </a:pPr>
            <a:r>
              <a:rPr lang="en-CA" dirty="0" smtClean="0"/>
              <a:t> </a:t>
            </a:r>
            <a:endParaRPr lang="en-US" dirty="0" smtClean="0"/>
          </a:p>
          <a:p>
            <a:pPr>
              <a:buNone/>
            </a:pPr>
            <a:r>
              <a:rPr lang="en-CA" dirty="0" smtClean="0"/>
              <a:t>2.	</a:t>
            </a:r>
            <a:r>
              <a:rPr lang="en-CA" dirty="0" err="1" smtClean="0"/>
              <a:t>Nakhleh</a:t>
            </a:r>
            <a:r>
              <a:rPr lang="en-CA" dirty="0" smtClean="0"/>
              <a:t> MB. 1992. Why some students don’t learn chemistry: Chemistry Misconceptions. Journal of Chemical Education. 69.3. p191</a:t>
            </a:r>
            <a:endParaRPr lang="en-US" dirty="0" smtClean="0"/>
          </a:p>
          <a:p>
            <a:pPr>
              <a:buNone/>
            </a:pPr>
            <a:r>
              <a:rPr lang="en-CA" dirty="0" smtClean="0"/>
              <a:t>	</a:t>
            </a:r>
            <a:r>
              <a:rPr lang="en-CA" i="1" dirty="0" smtClean="0"/>
              <a:t>The article discusses student’s misconceptions about chemistry</a:t>
            </a:r>
            <a:endParaRPr lang="en-US" dirty="0" smtClean="0"/>
          </a:p>
          <a:p>
            <a:pPr>
              <a:buNone/>
            </a:pPr>
            <a:r>
              <a:rPr lang="en-CA" dirty="0" smtClean="0"/>
              <a:t> </a:t>
            </a:r>
            <a:endParaRPr lang="en-US" dirty="0" smtClean="0"/>
          </a:p>
          <a:p>
            <a:pPr>
              <a:buNone/>
            </a:pPr>
            <a:r>
              <a:rPr lang="en-CA" dirty="0" smtClean="0"/>
              <a:t>3.	</a:t>
            </a:r>
            <a:r>
              <a:rPr lang="en-CA" dirty="0" err="1" smtClean="0"/>
              <a:t>Özmen</a:t>
            </a:r>
            <a:r>
              <a:rPr lang="en-CA" dirty="0" smtClean="0"/>
              <a:t> H. 2004. Some Student Misconceptions in Chemistry: A Literature Review of Chemical Bonding. Journal of Science Education and Technology. 13. 2. P147-159</a:t>
            </a:r>
            <a:endParaRPr lang="en-US" dirty="0" smtClean="0"/>
          </a:p>
          <a:p>
            <a:pPr>
              <a:buNone/>
            </a:pPr>
            <a:r>
              <a:rPr lang="en-CA" dirty="0" smtClean="0"/>
              <a:t>	</a:t>
            </a:r>
            <a:r>
              <a:rPr lang="en-CA" i="1" dirty="0" smtClean="0"/>
              <a:t>This is a literature review that looks at several articles and summarizes some of the misconceptions in chemistry that students have</a:t>
            </a:r>
            <a:endParaRPr lang="en-US" dirty="0" smtClean="0"/>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Activity</a:t>
            </a:r>
            <a:endParaRPr lang="en-US" dirty="0"/>
          </a:p>
        </p:txBody>
      </p:sp>
      <p:sp>
        <p:nvSpPr>
          <p:cNvPr id="3" name="Content Placeholder 2"/>
          <p:cNvSpPr>
            <a:spLocks noGrp="1"/>
          </p:cNvSpPr>
          <p:nvPr>
            <p:ph idx="1"/>
          </p:nvPr>
        </p:nvSpPr>
        <p:spPr/>
        <p:txBody>
          <a:bodyPr/>
          <a:lstStyle/>
          <a:p>
            <a:r>
              <a:rPr lang="en-CA" dirty="0" smtClean="0"/>
              <a:t>Come up with an analogy for ionization energy using these two pictures</a:t>
            </a:r>
            <a:endParaRPr lang="en-US" dirty="0"/>
          </a:p>
        </p:txBody>
      </p:sp>
      <p:pic>
        <p:nvPicPr>
          <p:cNvPr id="20482" name="Picture 2" descr="http://sitemaker.umich.edu/lai.356/files/high_school_classroom.jpg"/>
          <p:cNvPicPr>
            <a:picLocks noChangeAspect="1" noChangeArrowheads="1"/>
          </p:cNvPicPr>
          <p:nvPr/>
        </p:nvPicPr>
        <p:blipFill>
          <a:blip r:embed="rId2" cstate="print"/>
          <a:srcRect/>
          <a:stretch>
            <a:fillRect/>
          </a:stretch>
        </p:blipFill>
        <p:spPr bwMode="auto">
          <a:xfrm>
            <a:off x="0" y="2571744"/>
            <a:ext cx="3722682" cy="2790527"/>
          </a:xfrm>
          <a:prstGeom prst="rect">
            <a:avLst/>
          </a:prstGeom>
          <a:noFill/>
        </p:spPr>
      </p:pic>
      <p:pic>
        <p:nvPicPr>
          <p:cNvPr id="20484" name="Picture 4" descr="http://www.gottabemobile.com/wp-content/uploads/2009/05/071002_missouri_macs.jpg"/>
          <p:cNvPicPr>
            <a:picLocks noChangeAspect="1" noChangeArrowheads="1"/>
          </p:cNvPicPr>
          <p:nvPr/>
        </p:nvPicPr>
        <p:blipFill>
          <a:blip r:embed="rId3" cstate="print"/>
          <a:srcRect/>
          <a:stretch>
            <a:fillRect/>
          </a:stretch>
        </p:blipFill>
        <p:spPr bwMode="auto">
          <a:xfrm>
            <a:off x="3918953" y="3286124"/>
            <a:ext cx="5225047" cy="3571876"/>
          </a:xfrm>
          <a:prstGeom prst="rect">
            <a:avLst/>
          </a:prstGeom>
          <a:noFill/>
        </p:spPr>
      </p:pic>
      <p:sp>
        <p:nvSpPr>
          <p:cNvPr id="6" name="Curved Down Arrow 5">
            <a:hlinkClick r:id="rId4" action="ppaction://hlinksldjump"/>
          </p:cNvPr>
          <p:cNvSpPr/>
          <p:nvPr/>
        </p:nvSpPr>
        <p:spPr>
          <a:xfrm flipH="1">
            <a:off x="857224" y="5572140"/>
            <a:ext cx="1714512" cy="857256"/>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1"/>
                </a:solidFill>
              </a:rPr>
              <a:t>Back</a:t>
            </a:r>
            <a:endParaRPr lang="en-US" dirty="0">
              <a:solidFill>
                <a:schemeClr val="tx1"/>
              </a:solidFill>
            </a:endParaRPr>
          </a:p>
        </p:txBody>
      </p:sp>
      <p:sp>
        <p:nvSpPr>
          <p:cNvPr id="7" name="TextBox 6"/>
          <p:cNvSpPr txBox="1"/>
          <p:nvPr/>
        </p:nvSpPr>
        <p:spPr>
          <a:xfrm>
            <a:off x="4286248" y="285728"/>
            <a:ext cx="3714775" cy="1200329"/>
          </a:xfrm>
          <a:prstGeom prst="rect">
            <a:avLst/>
          </a:prstGeom>
          <a:noFill/>
        </p:spPr>
        <p:txBody>
          <a:bodyPr wrap="square" rtlCol="0">
            <a:spAutoFit/>
          </a:bodyPr>
          <a:lstStyle/>
          <a:p>
            <a:r>
              <a:rPr lang="en-US" dirty="0" smtClean="0"/>
              <a:t>“It is better to destroy one's own errors than those of others.”</a:t>
            </a:r>
          </a:p>
          <a:p>
            <a:endParaRPr lang="en-US" dirty="0" smtClean="0"/>
          </a:p>
          <a:p>
            <a:pPr algn="r"/>
            <a:r>
              <a:rPr lang="en-CA" dirty="0" smtClean="0"/>
              <a:t>Democritus 450 B.C.</a:t>
            </a:r>
            <a:endParaRPr lang="en-US"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sp>
        <p:nvSpPr>
          <p:cNvPr id="4" name="Curved Down Arrow 3">
            <a:hlinkClick r:id="rId2" action="ppaction://hlinksldjump"/>
          </p:cNvPr>
          <p:cNvSpPr/>
          <p:nvPr/>
        </p:nvSpPr>
        <p:spPr>
          <a:xfrm flipH="1">
            <a:off x="857224" y="5572140"/>
            <a:ext cx="1714512" cy="857256"/>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solidFill>
                  <a:schemeClr val="tx1"/>
                </a:solidFill>
              </a:rPr>
              <a:t>Back</a:t>
            </a:r>
            <a:endParaRPr lang="en-US" dirty="0">
              <a:solidFill>
                <a:schemeClr val="tx1"/>
              </a:solidFill>
            </a:endParaRPr>
          </a:p>
        </p:txBody>
      </p:sp>
      <p:pic>
        <p:nvPicPr>
          <p:cNvPr id="39938" name="Picture 2" descr="http://tonypritchard.files.wordpress.com/2009/09/periodic_table_of_elements.jpg"/>
          <p:cNvPicPr>
            <a:picLocks noChangeAspect="1" noChangeArrowheads="1"/>
          </p:cNvPicPr>
          <p:nvPr/>
        </p:nvPicPr>
        <p:blipFill>
          <a:blip r:embed="rId3" cstate="print"/>
          <a:srcRect/>
          <a:stretch>
            <a:fillRect/>
          </a:stretch>
        </p:blipFill>
        <p:spPr bwMode="auto">
          <a:xfrm>
            <a:off x="0" y="521003"/>
            <a:ext cx="8143900" cy="4793927"/>
          </a:xfrm>
          <a:prstGeom prst="rect">
            <a:avLst/>
          </a:prstGeom>
          <a:noFill/>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Background Information</a:t>
            </a:r>
            <a:endParaRPr lang="en-US" dirty="0"/>
          </a:p>
        </p:txBody>
      </p:sp>
      <p:sp>
        <p:nvSpPr>
          <p:cNvPr id="3" name="Content Placeholder 2"/>
          <p:cNvSpPr>
            <a:spLocks noGrp="1"/>
          </p:cNvSpPr>
          <p:nvPr>
            <p:ph idx="1"/>
          </p:nvPr>
        </p:nvSpPr>
        <p:spPr/>
        <p:txBody>
          <a:bodyPr/>
          <a:lstStyle/>
          <a:p>
            <a:r>
              <a:rPr lang="en-CA" dirty="0" smtClean="0"/>
              <a:t>How can a teacher teach something that they themselves has never seen?</a:t>
            </a:r>
          </a:p>
          <a:p>
            <a:endParaRPr lang="en-CA" dirty="0" smtClean="0"/>
          </a:p>
          <a:p>
            <a:r>
              <a:rPr lang="en-CA" dirty="0" smtClean="0"/>
              <a:t>This is the task that teacher’s must overcome during the chemistry unit in grade 9 and then again in the grade 11 university chemistry course</a:t>
            </a:r>
          </a:p>
          <a:p>
            <a:endParaRPr lang="en-US" dirty="0"/>
          </a:p>
        </p:txBody>
      </p:sp>
      <p:sp>
        <p:nvSpPr>
          <p:cNvPr id="5" name="TextBox 4"/>
          <p:cNvSpPr txBox="1"/>
          <p:nvPr/>
        </p:nvSpPr>
        <p:spPr>
          <a:xfrm>
            <a:off x="3500431" y="5072074"/>
            <a:ext cx="3929090" cy="1200329"/>
          </a:xfrm>
          <a:prstGeom prst="rect">
            <a:avLst/>
          </a:prstGeom>
          <a:noFill/>
        </p:spPr>
        <p:txBody>
          <a:bodyPr wrap="square" rtlCol="0">
            <a:spAutoFit/>
          </a:bodyPr>
          <a:lstStyle/>
          <a:p>
            <a:r>
              <a:rPr lang="en-US" dirty="0" smtClean="0"/>
              <a:t>“Men should strive to think much and know little.”</a:t>
            </a:r>
          </a:p>
          <a:p>
            <a:endParaRPr lang="en-CA" dirty="0"/>
          </a:p>
          <a:p>
            <a:pPr algn="r"/>
            <a:r>
              <a:rPr lang="en-CA" dirty="0" smtClean="0"/>
              <a:t>Democritus 450 B.C.</a:t>
            </a:r>
            <a:endParaRPr lang="en-US" dirty="0"/>
          </a:p>
        </p:txBody>
      </p:sp>
      <p:pic>
        <p:nvPicPr>
          <p:cNvPr id="23554" name="Picture 2" descr="https://reich-chemistry.wikispaces.com/file/view/Democritus_2.jpg/31488019/Democritus_2.jpg"/>
          <p:cNvPicPr>
            <a:picLocks noChangeAspect="1" noChangeArrowheads="1"/>
          </p:cNvPicPr>
          <p:nvPr/>
        </p:nvPicPr>
        <p:blipFill>
          <a:blip r:embed="rId2" cstate="print"/>
          <a:srcRect/>
          <a:stretch>
            <a:fillRect/>
          </a:stretch>
        </p:blipFill>
        <p:spPr bwMode="auto">
          <a:xfrm>
            <a:off x="1714480" y="4800600"/>
            <a:ext cx="1762125" cy="20574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Background Information Continued</a:t>
            </a:r>
            <a:endParaRPr lang="en-US" dirty="0"/>
          </a:p>
        </p:txBody>
      </p:sp>
      <p:sp>
        <p:nvSpPr>
          <p:cNvPr id="3" name="Content Placeholder 2"/>
          <p:cNvSpPr>
            <a:spLocks noGrp="1"/>
          </p:cNvSpPr>
          <p:nvPr>
            <p:ph idx="1"/>
          </p:nvPr>
        </p:nvSpPr>
        <p:spPr/>
        <p:txBody>
          <a:bodyPr/>
          <a:lstStyle/>
          <a:p>
            <a:r>
              <a:rPr lang="en-CA" dirty="0" smtClean="0"/>
              <a:t>To elucidate this, teachers must use the tools that are present to them even those that they may not think to use</a:t>
            </a:r>
          </a:p>
          <a:p>
            <a:endParaRPr lang="en-CA" dirty="0" smtClean="0"/>
          </a:p>
          <a:p>
            <a:endParaRPr lang="en-US" dirty="0"/>
          </a:p>
        </p:txBody>
      </p:sp>
      <p:pic>
        <p:nvPicPr>
          <p:cNvPr id="22530" name="Picture 2" descr="http://e71symbian.files.wordpress.com/2009/07/tool-box-handy.jpg"/>
          <p:cNvPicPr>
            <a:picLocks noChangeAspect="1" noChangeArrowheads="1"/>
          </p:cNvPicPr>
          <p:nvPr/>
        </p:nvPicPr>
        <p:blipFill>
          <a:blip r:embed="rId2" cstate="print"/>
          <a:srcRect/>
          <a:stretch>
            <a:fillRect/>
          </a:stretch>
        </p:blipFill>
        <p:spPr bwMode="auto">
          <a:xfrm>
            <a:off x="1428728" y="3095625"/>
            <a:ext cx="4762500" cy="376237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Curriculum Expectations</a:t>
            </a:r>
            <a:endParaRPr lang="en-US" dirty="0"/>
          </a:p>
        </p:txBody>
      </p:sp>
      <p:sp>
        <p:nvSpPr>
          <p:cNvPr id="3" name="Content Placeholder 2"/>
          <p:cNvSpPr>
            <a:spLocks noGrp="1"/>
          </p:cNvSpPr>
          <p:nvPr>
            <p:ph idx="1"/>
          </p:nvPr>
        </p:nvSpPr>
        <p:spPr/>
        <p:txBody>
          <a:bodyPr/>
          <a:lstStyle/>
          <a:p>
            <a:endParaRPr lang="en-CA" dirty="0" smtClean="0"/>
          </a:p>
          <a:p>
            <a:endParaRPr lang="en-CA" dirty="0"/>
          </a:p>
          <a:p>
            <a:endParaRPr lang="en-CA" dirty="0" smtClean="0"/>
          </a:p>
          <a:p>
            <a:endParaRPr lang="en-CA" dirty="0"/>
          </a:p>
          <a:p>
            <a:r>
              <a:rPr lang="en-CA" dirty="0" smtClean="0"/>
              <a:t>The concept of periodic trends is found in two courses in the curriculum expectations</a:t>
            </a:r>
          </a:p>
          <a:p>
            <a:r>
              <a:rPr lang="en-CA" dirty="0" smtClean="0"/>
              <a:t>The grade 9 course holds the fundamental information for success in the grade 11 course</a:t>
            </a:r>
            <a:endParaRPr lang="en-US" dirty="0"/>
          </a:p>
        </p:txBody>
      </p:sp>
      <p:sp>
        <p:nvSpPr>
          <p:cNvPr id="1027" name="AutoShape 3"/>
          <p:cNvSpPr>
            <a:spLocks noChangeArrowheads="1"/>
          </p:cNvSpPr>
          <p:nvPr/>
        </p:nvSpPr>
        <p:spPr bwMode="auto">
          <a:xfrm>
            <a:off x="1066789" y="2060565"/>
            <a:ext cx="1104900" cy="285750"/>
          </a:xfrm>
          <a:prstGeom prst="roundRect">
            <a:avLst>
              <a:gd name="adj" fmla="val 16667"/>
            </a:avLst>
          </a:prstGeom>
          <a:solidFill>
            <a:srgbClr val="000000"/>
          </a:solidFill>
          <a:ln w="3810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bg1"/>
                </a:solidFill>
                <a:effectLst/>
                <a:latin typeface="Calibri" pitchFamily="34" charset="0"/>
              </a:rPr>
              <a:t>SNC1D</a:t>
            </a:r>
            <a:endParaRPr kumimoji="0" lang="en-US" sz="1800" b="0" i="0" u="none" strike="noStrike" cap="none" normalizeH="0" baseline="0" dirty="0" smtClean="0">
              <a:ln>
                <a:noFill/>
              </a:ln>
              <a:solidFill>
                <a:schemeClr val="bg1"/>
              </a:solidFill>
              <a:effectLst/>
              <a:latin typeface="Arial" pitchFamily="34" charset="0"/>
            </a:endParaRPr>
          </a:p>
        </p:txBody>
      </p:sp>
      <p:sp>
        <p:nvSpPr>
          <p:cNvPr id="1028" name="AutoShape 4"/>
          <p:cNvSpPr>
            <a:spLocks noChangeArrowheads="1"/>
          </p:cNvSpPr>
          <p:nvPr/>
        </p:nvSpPr>
        <p:spPr bwMode="auto">
          <a:xfrm>
            <a:off x="1066789" y="2886065"/>
            <a:ext cx="1104900" cy="285750"/>
          </a:xfrm>
          <a:prstGeom prst="roundRect">
            <a:avLst>
              <a:gd name="adj" fmla="val 16667"/>
            </a:avLst>
          </a:prstGeom>
          <a:solidFill>
            <a:srgbClr val="000000"/>
          </a:solidFill>
          <a:ln w="38100">
            <a:solidFill>
              <a:srgbClr val="F2F2F2"/>
            </a:solidFill>
            <a:round/>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bg1"/>
                </a:solidFill>
                <a:effectLst/>
                <a:latin typeface="Calibri" pitchFamily="34" charset="0"/>
              </a:rPr>
              <a:t>SCH3U</a:t>
            </a:r>
            <a:endParaRPr kumimoji="0" lang="en-US" sz="1800" b="0" i="0" u="none" strike="noStrike" cap="none" normalizeH="0" baseline="0" dirty="0" smtClean="0">
              <a:ln>
                <a:noFill/>
              </a:ln>
              <a:solidFill>
                <a:schemeClr val="bg1"/>
              </a:solidFill>
              <a:effectLst/>
              <a:latin typeface="Arial" pitchFamily="34" charset="0"/>
            </a:endParaRPr>
          </a:p>
        </p:txBody>
      </p:sp>
      <p:sp>
        <p:nvSpPr>
          <p:cNvPr id="1029" name="AutoShape 5"/>
          <p:cNvSpPr>
            <a:spLocks noChangeArrowheads="1"/>
          </p:cNvSpPr>
          <p:nvPr/>
        </p:nvSpPr>
        <p:spPr bwMode="auto">
          <a:xfrm>
            <a:off x="3000364" y="2000240"/>
            <a:ext cx="4476750" cy="508000"/>
          </a:xfrm>
          <a:prstGeom prst="roundRect">
            <a:avLst>
              <a:gd name="adj" fmla="val 16667"/>
            </a:avLst>
          </a:prstGeom>
          <a:solidFill>
            <a:srgbClr val="FFFFFF"/>
          </a:solidFill>
          <a:ln w="63500" cmpd="thickThin">
            <a:solidFill>
              <a:srgbClr val="000000"/>
            </a:solidFill>
            <a:round/>
            <a:headEnd/>
            <a:tailEnd/>
          </a:ln>
          <a:effectLst>
            <a:outerShdw dist="107763" dir="18900000" algn="ctr" rotWithShape="0">
              <a:srgbClr val="868686">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20231D"/>
                </a:solidFill>
                <a:effectLst/>
                <a:latin typeface="Palatino-Roman" charset="0"/>
              </a:rPr>
              <a:t>Demonstrate an understanding of the properties of common elements and compounds, and of the organization of elements in the periodic table.</a:t>
            </a:r>
            <a:endParaRPr kumimoji="0" lang="en-US" sz="1800" b="0" i="0" u="none" strike="noStrike" cap="none" normalizeH="0" baseline="0" smtClean="0">
              <a:ln>
                <a:noFill/>
              </a:ln>
              <a:solidFill>
                <a:schemeClr val="tx1"/>
              </a:solidFill>
              <a:effectLst/>
              <a:latin typeface="Arial" pitchFamily="34" charset="0"/>
            </a:endParaRPr>
          </a:p>
        </p:txBody>
      </p:sp>
      <p:sp>
        <p:nvSpPr>
          <p:cNvPr id="1030" name="AutoShape 6"/>
          <p:cNvSpPr>
            <a:spLocks noChangeArrowheads="1"/>
          </p:cNvSpPr>
          <p:nvPr/>
        </p:nvSpPr>
        <p:spPr bwMode="auto">
          <a:xfrm>
            <a:off x="3047989" y="2819390"/>
            <a:ext cx="4429125" cy="495300"/>
          </a:xfrm>
          <a:prstGeom prst="roundRect">
            <a:avLst>
              <a:gd name="adj" fmla="val 16667"/>
            </a:avLst>
          </a:prstGeom>
          <a:solidFill>
            <a:srgbClr val="FFFFFF"/>
          </a:solidFill>
          <a:ln w="63500" cmpd="thickThin">
            <a:solidFill>
              <a:srgbClr val="000000"/>
            </a:solidFill>
            <a:round/>
            <a:headEnd/>
            <a:tailEnd/>
          </a:ln>
          <a:effectLst>
            <a:outerShdw dist="107763" dir="18900000" algn="ctr" rotWithShape="0">
              <a:srgbClr val="868686">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Palatino-Roman" charset="0"/>
              </a:rPr>
              <a:t>Demonstrate an understanding of periodic trends in the periodic table and how elements combine to form chemical bonds.</a:t>
            </a:r>
            <a:endParaRPr kumimoji="0" lang="en-US" sz="1800" b="0" i="0" u="none" strike="noStrike" cap="none" normalizeH="0" baseline="0" smtClean="0">
              <a:ln>
                <a:noFill/>
              </a:ln>
              <a:solidFill>
                <a:schemeClr val="tx1"/>
              </a:solidFill>
              <a:effectLst/>
              <a:latin typeface="Arial" pitchFamily="34" charset="0"/>
            </a:endParaRPr>
          </a:p>
        </p:txBody>
      </p:sp>
      <p:sp>
        <p:nvSpPr>
          <p:cNvPr id="1031" name="AutoShape 7"/>
          <p:cNvSpPr>
            <a:spLocks noChangeArrowheads="1"/>
          </p:cNvSpPr>
          <p:nvPr/>
        </p:nvSpPr>
        <p:spPr bwMode="auto">
          <a:xfrm>
            <a:off x="2276464" y="2060565"/>
            <a:ext cx="676275" cy="333375"/>
          </a:xfrm>
          <a:prstGeom prst="rightArrow">
            <a:avLst>
              <a:gd name="adj1" fmla="val 50000"/>
              <a:gd name="adj2" fmla="val 50714"/>
            </a:avLst>
          </a:prstGeom>
          <a:gradFill rotWithShape="0">
            <a:gsLst>
              <a:gs pos="0">
                <a:srgbClr val="666666"/>
              </a:gs>
              <a:gs pos="50000">
                <a:srgbClr val="CCCCCC"/>
              </a:gs>
              <a:gs pos="100000">
                <a:srgbClr val="666666"/>
              </a:gs>
            </a:gsLst>
            <a:lin ang="18900000" scaled="1"/>
          </a:gradFill>
          <a:ln w="12700">
            <a:solidFill>
              <a:srgbClr val="666666"/>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sp>
        <p:nvSpPr>
          <p:cNvPr id="1032" name="AutoShape 8"/>
          <p:cNvSpPr>
            <a:spLocks noChangeArrowheads="1"/>
          </p:cNvSpPr>
          <p:nvPr/>
        </p:nvSpPr>
        <p:spPr bwMode="auto">
          <a:xfrm>
            <a:off x="2276464" y="2886065"/>
            <a:ext cx="676275" cy="333375"/>
          </a:xfrm>
          <a:prstGeom prst="rightArrow">
            <a:avLst>
              <a:gd name="adj1" fmla="val 50000"/>
              <a:gd name="adj2" fmla="val 50714"/>
            </a:avLst>
          </a:prstGeom>
          <a:gradFill rotWithShape="0">
            <a:gsLst>
              <a:gs pos="0">
                <a:srgbClr val="666666"/>
              </a:gs>
              <a:gs pos="50000">
                <a:srgbClr val="CCCCCC"/>
              </a:gs>
              <a:gs pos="100000">
                <a:srgbClr val="666666"/>
              </a:gs>
            </a:gsLst>
            <a:lin ang="18900000" scaled="1"/>
          </a:gradFill>
          <a:ln w="12700">
            <a:solidFill>
              <a:srgbClr val="666666"/>
            </a:solidFill>
            <a:miter lim="800000"/>
            <a:headEnd/>
            <a:tailEnd/>
          </a:ln>
          <a:effectLst>
            <a:outerShdw dist="28398" dir="3806097" algn="ctr" rotWithShape="0">
              <a:srgbClr val="7F7F7F">
                <a:alpha val="50000"/>
              </a:srgbClr>
            </a:outerShdw>
          </a:effectLst>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Specific Expectations Grade 9</a:t>
            </a:r>
            <a:endParaRPr lang="en-US" dirty="0"/>
          </a:p>
        </p:txBody>
      </p:sp>
      <p:graphicFrame>
        <p:nvGraphicFramePr>
          <p:cNvPr id="6" name="Content Placeholder 5"/>
          <p:cNvGraphicFramePr>
            <a:graphicFrameLocks noGrp="1"/>
          </p:cNvGraphicFramePr>
          <p:nvPr>
            <p:ph idx="1"/>
          </p:nvPr>
        </p:nvGraphicFramePr>
        <p:xfrm>
          <a:off x="-1" y="1609725"/>
          <a:ext cx="8072463" cy="5047488"/>
        </p:xfrm>
        <a:graphic>
          <a:graphicData uri="http://schemas.openxmlformats.org/drawingml/2006/table">
            <a:tbl>
              <a:tblPr firstRow="1" bandRow="1">
                <a:tableStyleId>{5C22544A-7EE6-4342-B048-85BDC9FD1C3A}</a:tableStyleId>
              </a:tblPr>
              <a:tblGrid>
                <a:gridCol w="882904"/>
                <a:gridCol w="981035"/>
                <a:gridCol w="1401480"/>
                <a:gridCol w="4807044"/>
              </a:tblGrid>
              <a:tr h="370840">
                <a:tc>
                  <a:txBody>
                    <a:bodyPr/>
                    <a:lstStyle/>
                    <a:p>
                      <a:pPr>
                        <a:lnSpc>
                          <a:spcPct val="115000"/>
                        </a:lnSpc>
                        <a:spcAft>
                          <a:spcPts val="1000"/>
                        </a:spcAft>
                      </a:pPr>
                      <a:r>
                        <a:rPr lang="en-CA" sz="1600" b="1" dirty="0">
                          <a:latin typeface="Calibri"/>
                          <a:ea typeface="Calibri"/>
                          <a:cs typeface="Times New Roman"/>
                        </a:rPr>
                        <a:t>Course</a:t>
                      </a:r>
                      <a:endParaRPr lang="en-US" sz="1600" dirty="0">
                        <a:latin typeface="Calibri"/>
                        <a:ea typeface="Calibri"/>
                        <a:cs typeface="Times New Roman"/>
                      </a:endParaRPr>
                    </a:p>
                  </a:txBody>
                  <a:tcPr marL="60325" marR="60325" marT="0" marB="0"/>
                </a:tc>
                <a:tc>
                  <a:txBody>
                    <a:bodyPr/>
                    <a:lstStyle/>
                    <a:p>
                      <a:pPr>
                        <a:lnSpc>
                          <a:spcPct val="115000"/>
                        </a:lnSpc>
                        <a:spcAft>
                          <a:spcPts val="1000"/>
                        </a:spcAft>
                      </a:pPr>
                      <a:r>
                        <a:rPr lang="en-CA" sz="1600" b="1">
                          <a:latin typeface="Calibri"/>
                          <a:ea typeface="Calibri"/>
                          <a:cs typeface="Times New Roman"/>
                        </a:rPr>
                        <a:t>Unit</a:t>
                      </a:r>
                      <a:endParaRPr lang="en-US" sz="1600">
                        <a:latin typeface="Calibri"/>
                        <a:ea typeface="Calibri"/>
                        <a:cs typeface="Times New Roman"/>
                      </a:endParaRPr>
                    </a:p>
                  </a:txBody>
                  <a:tcPr marL="60325" marR="60325" marT="0" marB="0"/>
                </a:tc>
                <a:tc>
                  <a:txBody>
                    <a:bodyPr/>
                    <a:lstStyle/>
                    <a:p>
                      <a:pPr>
                        <a:lnSpc>
                          <a:spcPct val="115000"/>
                        </a:lnSpc>
                        <a:spcAft>
                          <a:spcPts val="1000"/>
                        </a:spcAft>
                      </a:pPr>
                      <a:r>
                        <a:rPr lang="en-CA" sz="1600" b="1" dirty="0">
                          <a:latin typeface="Calibri"/>
                          <a:ea typeface="Calibri"/>
                          <a:cs typeface="Times New Roman"/>
                        </a:rPr>
                        <a:t>Expectation Code</a:t>
                      </a:r>
                      <a:endParaRPr lang="en-US" sz="1600" dirty="0">
                        <a:latin typeface="Calibri"/>
                        <a:ea typeface="Calibri"/>
                        <a:cs typeface="Times New Roman"/>
                      </a:endParaRPr>
                    </a:p>
                  </a:txBody>
                  <a:tcPr marL="60325" marR="60325" marT="0" marB="0"/>
                </a:tc>
                <a:tc>
                  <a:txBody>
                    <a:bodyPr/>
                    <a:lstStyle/>
                    <a:p>
                      <a:pPr>
                        <a:lnSpc>
                          <a:spcPct val="115000"/>
                        </a:lnSpc>
                        <a:spcAft>
                          <a:spcPts val="1000"/>
                        </a:spcAft>
                      </a:pPr>
                      <a:r>
                        <a:rPr lang="en-CA" sz="1600" b="1">
                          <a:latin typeface="Calibri"/>
                          <a:ea typeface="Calibri"/>
                          <a:cs typeface="Times New Roman"/>
                        </a:rPr>
                        <a:t>Expectation</a:t>
                      </a:r>
                      <a:endParaRPr lang="en-US" sz="1600">
                        <a:latin typeface="Calibri"/>
                        <a:ea typeface="Calibri"/>
                        <a:cs typeface="Times New Roman"/>
                      </a:endParaRPr>
                    </a:p>
                  </a:txBody>
                  <a:tcPr marL="60325" marR="60325" marT="0" marB="0"/>
                </a:tc>
              </a:tr>
              <a:tr h="370840">
                <a:tc>
                  <a:txBody>
                    <a:bodyPr/>
                    <a:lstStyle/>
                    <a:p>
                      <a:pPr>
                        <a:lnSpc>
                          <a:spcPct val="115000"/>
                        </a:lnSpc>
                        <a:spcAft>
                          <a:spcPts val="1000"/>
                        </a:spcAft>
                      </a:pPr>
                      <a:r>
                        <a:rPr lang="en-CA" sz="1600">
                          <a:latin typeface="Calibri"/>
                          <a:ea typeface="Calibri"/>
                          <a:cs typeface="Times New Roman"/>
                        </a:rPr>
                        <a:t>SNC1D</a:t>
                      </a:r>
                      <a:endParaRPr lang="en-US" sz="1600">
                        <a:latin typeface="Calibri"/>
                        <a:ea typeface="Calibri"/>
                        <a:cs typeface="Times New Roman"/>
                      </a:endParaRPr>
                    </a:p>
                  </a:txBody>
                  <a:tcPr marL="60325" marR="60325" marT="0" marB="0"/>
                </a:tc>
                <a:tc>
                  <a:txBody>
                    <a:bodyPr/>
                    <a:lstStyle/>
                    <a:p>
                      <a:pPr>
                        <a:lnSpc>
                          <a:spcPct val="115000"/>
                        </a:lnSpc>
                        <a:spcAft>
                          <a:spcPts val="1000"/>
                        </a:spcAft>
                      </a:pPr>
                      <a:r>
                        <a:rPr lang="en-CA" sz="1600">
                          <a:latin typeface="Calibri"/>
                          <a:ea typeface="Calibri"/>
                          <a:cs typeface="Times New Roman"/>
                        </a:rPr>
                        <a:t>Chemistry</a:t>
                      </a:r>
                      <a:endParaRPr lang="en-US" sz="1600">
                        <a:latin typeface="Calibri"/>
                        <a:ea typeface="Calibri"/>
                        <a:cs typeface="Times New Roman"/>
                      </a:endParaRPr>
                    </a:p>
                  </a:txBody>
                  <a:tcPr marL="60325" marR="60325" marT="0" marB="0"/>
                </a:tc>
                <a:tc>
                  <a:txBody>
                    <a:bodyPr/>
                    <a:lstStyle/>
                    <a:p>
                      <a:pPr>
                        <a:lnSpc>
                          <a:spcPct val="115000"/>
                        </a:lnSpc>
                        <a:spcAft>
                          <a:spcPts val="1000"/>
                        </a:spcAft>
                      </a:pPr>
                      <a:r>
                        <a:rPr lang="en-CA" sz="1600">
                          <a:latin typeface="Calibri"/>
                          <a:ea typeface="Calibri"/>
                          <a:cs typeface="Times New Roman"/>
                        </a:rPr>
                        <a:t>C2.1</a:t>
                      </a:r>
                      <a:endParaRPr lang="en-US" sz="1600">
                        <a:latin typeface="Calibri"/>
                        <a:ea typeface="Calibri"/>
                        <a:cs typeface="Times New Roman"/>
                      </a:endParaRPr>
                    </a:p>
                  </a:txBody>
                  <a:tcPr marL="60325" marR="60325" marT="0" marB="0"/>
                </a:tc>
                <a:tc>
                  <a:txBody>
                    <a:bodyPr/>
                    <a:lstStyle/>
                    <a:p>
                      <a:pPr>
                        <a:lnSpc>
                          <a:spcPct val="115000"/>
                        </a:lnSpc>
                        <a:spcAft>
                          <a:spcPts val="0"/>
                        </a:spcAft>
                      </a:pPr>
                      <a:r>
                        <a:rPr lang="en-US" sz="1600">
                          <a:solidFill>
                            <a:srgbClr val="20231D"/>
                          </a:solidFill>
                          <a:latin typeface="Calibri"/>
                          <a:ea typeface="Calibri"/>
                          <a:cs typeface="Palatino-Roman"/>
                        </a:rPr>
                        <a:t>use appropriate terminology related to atoms, elements, and compounds, including, but not limited to: </a:t>
                      </a:r>
                      <a:r>
                        <a:rPr lang="en-US" sz="1600" i="1">
                          <a:solidFill>
                            <a:srgbClr val="20231D"/>
                          </a:solidFill>
                          <a:latin typeface="Calibri"/>
                          <a:ea typeface="Calibri"/>
                          <a:cs typeface="Palatino-Italic"/>
                        </a:rPr>
                        <a:t>boiling point, mixtures, particle theory,pure substances, </a:t>
                      </a:r>
                      <a:r>
                        <a:rPr lang="en-US" sz="1600">
                          <a:solidFill>
                            <a:srgbClr val="20231D"/>
                          </a:solidFill>
                          <a:latin typeface="Calibri"/>
                          <a:ea typeface="Calibri"/>
                          <a:cs typeface="Palatino-Roman"/>
                        </a:rPr>
                        <a:t>and </a:t>
                      </a:r>
                      <a:r>
                        <a:rPr lang="en-US" sz="1600" i="1">
                          <a:solidFill>
                            <a:srgbClr val="20231D"/>
                          </a:solidFill>
                          <a:latin typeface="Calibri"/>
                          <a:ea typeface="Calibri"/>
                          <a:cs typeface="Palatino-Italic"/>
                        </a:rPr>
                        <a:t>viscosity</a:t>
                      </a:r>
                      <a:endParaRPr lang="en-US" sz="1600">
                        <a:latin typeface="Calibri"/>
                        <a:ea typeface="Calibri"/>
                        <a:cs typeface="Times New Roman"/>
                      </a:endParaRPr>
                    </a:p>
                  </a:txBody>
                  <a:tcPr marL="60325" marR="60325" marT="0" marB="0"/>
                </a:tc>
              </a:tr>
              <a:tr h="370840">
                <a:tc>
                  <a:txBody>
                    <a:bodyPr/>
                    <a:lstStyle/>
                    <a:p>
                      <a:pPr>
                        <a:lnSpc>
                          <a:spcPct val="115000"/>
                        </a:lnSpc>
                        <a:spcAft>
                          <a:spcPts val="1000"/>
                        </a:spcAft>
                      </a:pPr>
                      <a:endParaRPr lang="en-CA" sz="1600">
                        <a:latin typeface="Calibri"/>
                        <a:ea typeface="Calibri"/>
                        <a:cs typeface="Times New Roman"/>
                      </a:endParaRPr>
                    </a:p>
                  </a:txBody>
                  <a:tcPr marL="60325" marR="60325" marT="0" marB="0"/>
                </a:tc>
                <a:tc>
                  <a:txBody>
                    <a:bodyPr/>
                    <a:lstStyle/>
                    <a:p>
                      <a:pPr>
                        <a:lnSpc>
                          <a:spcPct val="115000"/>
                        </a:lnSpc>
                        <a:spcAft>
                          <a:spcPts val="1000"/>
                        </a:spcAft>
                      </a:pPr>
                      <a:endParaRPr lang="en-CA" sz="1600" dirty="0">
                        <a:latin typeface="Calibri"/>
                        <a:ea typeface="Calibri"/>
                        <a:cs typeface="Times New Roman"/>
                      </a:endParaRPr>
                    </a:p>
                  </a:txBody>
                  <a:tcPr marL="60325" marR="60325" marT="0" marB="0"/>
                </a:tc>
                <a:tc>
                  <a:txBody>
                    <a:bodyPr/>
                    <a:lstStyle/>
                    <a:p>
                      <a:pPr>
                        <a:lnSpc>
                          <a:spcPct val="115000"/>
                        </a:lnSpc>
                        <a:spcAft>
                          <a:spcPts val="1000"/>
                        </a:spcAft>
                      </a:pPr>
                      <a:r>
                        <a:rPr lang="en-CA" sz="1600">
                          <a:latin typeface="Calibri"/>
                          <a:ea typeface="Calibri"/>
                          <a:cs typeface="Times New Roman"/>
                        </a:rPr>
                        <a:t>C3.1</a:t>
                      </a:r>
                      <a:endParaRPr lang="en-US" sz="1600">
                        <a:latin typeface="Calibri"/>
                        <a:ea typeface="Calibri"/>
                        <a:cs typeface="Times New Roman"/>
                      </a:endParaRPr>
                    </a:p>
                  </a:txBody>
                  <a:tcPr marL="60325" marR="60325" marT="0" marB="0"/>
                </a:tc>
                <a:tc>
                  <a:txBody>
                    <a:bodyPr/>
                    <a:lstStyle/>
                    <a:p>
                      <a:pPr>
                        <a:lnSpc>
                          <a:spcPct val="115000"/>
                        </a:lnSpc>
                        <a:spcAft>
                          <a:spcPts val="0"/>
                        </a:spcAft>
                      </a:pPr>
                      <a:r>
                        <a:rPr lang="en-US" sz="1600">
                          <a:latin typeface="Calibri"/>
                          <a:ea typeface="Calibri"/>
                          <a:cs typeface="Palatino-Roman"/>
                        </a:rPr>
                        <a:t>explain how different atomic models evolved as a result of experimental evidence (e.g., how the Thomson model of the atom changed as a result of the Rutherford gold-foil experiment)</a:t>
                      </a:r>
                      <a:endParaRPr lang="en-US" sz="1600">
                        <a:latin typeface="Calibri"/>
                        <a:ea typeface="Calibri"/>
                        <a:cs typeface="Times New Roman"/>
                      </a:endParaRPr>
                    </a:p>
                  </a:txBody>
                  <a:tcPr marL="60325" marR="60325" marT="0" marB="0"/>
                </a:tc>
              </a:tr>
              <a:tr h="370840">
                <a:tc>
                  <a:txBody>
                    <a:bodyPr/>
                    <a:lstStyle/>
                    <a:p>
                      <a:pPr>
                        <a:lnSpc>
                          <a:spcPct val="115000"/>
                        </a:lnSpc>
                        <a:spcAft>
                          <a:spcPts val="1000"/>
                        </a:spcAft>
                      </a:pPr>
                      <a:endParaRPr lang="en-CA" sz="1600">
                        <a:latin typeface="Calibri"/>
                        <a:ea typeface="Calibri"/>
                        <a:cs typeface="Times New Roman"/>
                      </a:endParaRPr>
                    </a:p>
                  </a:txBody>
                  <a:tcPr marL="60325" marR="60325" marT="0" marB="0"/>
                </a:tc>
                <a:tc>
                  <a:txBody>
                    <a:bodyPr/>
                    <a:lstStyle/>
                    <a:p>
                      <a:pPr>
                        <a:lnSpc>
                          <a:spcPct val="115000"/>
                        </a:lnSpc>
                        <a:spcAft>
                          <a:spcPts val="1000"/>
                        </a:spcAft>
                      </a:pPr>
                      <a:endParaRPr lang="en-CA" sz="1600">
                        <a:latin typeface="Calibri"/>
                        <a:ea typeface="Calibri"/>
                        <a:cs typeface="Times New Roman"/>
                      </a:endParaRPr>
                    </a:p>
                  </a:txBody>
                  <a:tcPr marL="60325" marR="60325" marT="0" marB="0"/>
                </a:tc>
                <a:tc>
                  <a:txBody>
                    <a:bodyPr/>
                    <a:lstStyle/>
                    <a:p>
                      <a:pPr>
                        <a:lnSpc>
                          <a:spcPct val="115000"/>
                        </a:lnSpc>
                        <a:spcAft>
                          <a:spcPts val="1000"/>
                        </a:spcAft>
                      </a:pPr>
                      <a:r>
                        <a:rPr lang="en-CA" sz="1600">
                          <a:latin typeface="Calibri"/>
                          <a:ea typeface="Calibri"/>
                          <a:cs typeface="Times New Roman"/>
                        </a:rPr>
                        <a:t>C3.2</a:t>
                      </a:r>
                      <a:endParaRPr lang="en-US" sz="1600">
                        <a:latin typeface="Calibri"/>
                        <a:ea typeface="Calibri"/>
                        <a:cs typeface="Times New Roman"/>
                      </a:endParaRPr>
                    </a:p>
                  </a:txBody>
                  <a:tcPr marL="60325" marR="60325" marT="0" marB="0"/>
                </a:tc>
                <a:tc>
                  <a:txBody>
                    <a:bodyPr/>
                    <a:lstStyle/>
                    <a:p>
                      <a:pPr>
                        <a:lnSpc>
                          <a:spcPct val="115000"/>
                        </a:lnSpc>
                        <a:spcAft>
                          <a:spcPts val="0"/>
                        </a:spcAft>
                      </a:pPr>
                      <a:r>
                        <a:rPr lang="en-US" sz="1600">
                          <a:latin typeface="Calibri"/>
                          <a:ea typeface="Calibri"/>
                          <a:cs typeface="Palatino-Roman"/>
                        </a:rPr>
                        <a:t>describe the characteristics of neutrons, protons, and electrons, including charge, location, and relative mass</a:t>
                      </a:r>
                      <a:endParaRPr lang="en-US" sz="1600">
                        <a:latin typeface="Calibri"/>
                        <a:ea typeface="Calibri"/>
                        <a:cs typeface="Times New Roman"/>
                      </a:endParaRPr>
                    </a:p>
                  </a:txBody>
                  <a:tcPr marL="60325" marR="60325" marT="0" marB="0"/>
                </a:tc>
              </a:tr>
              <a:tr h="370840">
                <a:tc>
                  <a:txBody>
                    <a:bodyPr/>
                    <a:lstStyle/>
                    <a:p>
                      <a:pPr>
                        <a:lnSpc>
                          <a:spcPct val="115000"/>
                        </a:lnSpc>
                        <a:spcAft>
                          <a:spcPts val="1000"/>
                        </a:spcAft>
                      </a:pPr>
                      <a:endParaRPr lang="en-CA" sz="1600">
                        <a:latin typeface="Calibri"/>
                        <a:ea typeface="Calibri"/>
                        <a:cs typeface="Times New Roman"/>
                      </a:endParaRPr>
                    </a:p>
                  </a:txBody>
                  <a:tcPr marL="60325" marR="60325" marT="0" marB="0"/>
                </a:tc>
                <a:tc>
                  <a:txBody>
                    <a:bodyPr/>
                    <a:lstStyle/>
                    <a:p>
                      <a:pPr>
                        <a:lnSpc>
                          <a:spcPct val="115000"/>
                        </a:lnSpc>
                        <a:spcAft>
                          <a:spcPts val="1000"/>
                        </a:spcAft>
                      </a:pPr>
                      <a:endParaRPr lang="en-CA" sz="1600">
                        <a:latin typeface="Calibri"/>
                        <a:ea typeface="Calibri"/>
                        <a:cs typeface="Times New Roman"/>
                      </a:endParaRPr>
                    </a:p>
                  </a:txBody>
                  <a:tcPr marL="60325" marR="60325" marT="0" marB="0"/>
                </a:tc>
                <a:tc>
                  <a:txBody>
                    <a:bodyPr/>
                    <a:lstStyle/>
                    <a:p>
                      <a:pPr>
                        <a:lnSpc>
                          <a:spcPct val="115000"/>
                        </a:lnSpc>
                        <a:spcAft>
                          <a:spcPts val="1000"/>
                        </a:spcAft>
                      </a:pPr>
                      <a:r>
                        <a:rPr lang="en-CA" sz="1600">
                          <a:latin typeface="Calibri"/>
                          <a:ea typeface="Calibri"/>
                          <a:cs typeface="Times New Roman"/>
                        </a:rPr>
                        <a:t>C3.5</a:t>
                      </a:r>
                      <a:endParaRPr lang="en-US" sz="1600">
                        <a:latin typeface="Calibri"/>
                        <a:ea typeface="Calibri"/>
                        <a:cs typeface="Times New Roman"/>
                      </a:endParaRPr>
                    </a:p>
                  </a:txBody>
                  <a:tcPr marL="60325" marR="60325" marT="0" marB="0"/>
                </a:tc>
                <a:tc>
                  <a:txBody>
                    <a:bodyPr/>
                    <a:lstStyle/>
                    <a:p>
                      <a:pPr>
                        <a:lnSpc>
                          <a:spcPct val="115000"/>
                        </a:lnSpc>
                        <a:spcAft>
                          <a:spcPts val="0"/>
                        </a:spcAft>
                      </a:pPr>
                      <a:r>
                        <a:rPr lang="en-US" sz="1600" dirty="0">
                          <a:latin typeface="Calibri"/>
                          <a:ea typeface="Calibri"/>
                          <a:cs typeface="Palatino-Roman"/>
                        </a:rPr>
                        <a:t>describe patterns in the arrangements of electrons in the first 20 elements of the periodic table, using the </a:t>
                      </a:r>
                      <a:r>
                        <a:rPr lang="en-US" sz="1600" dirty="0" err="1">
                          <a:latin typeface="Calibri"/>
                          <a:ea typeface="Calibri"/>
                          <a:cs typeface="Palatino-Roman"/>
                        </a:rPr>
                        <a:t>Bohr</a:t>
                      </a:r>
                      <a:r>
                        <a:rPr lang="en-US" sz="1600" dirty="0" err="1">
                          <a:latin typeface="MS Mincho"/>
                          <a:ea typeface="Calibri"/>
                          <a:cs typeface="MS Mincho"/>
                        </a:rPr>
                        <a:t>‑</a:t>
                      </a:r>
                      <a:r>
                        <a:rPr lang="en-US" sz="1600" dirty="0" err="1">
                          <a:latin typeface="Calibri"/>
                          <a:ea typeface="Calibri"/>
                          <a:cs typeface="Palatino-Roman"/>
                        </a:rPr>
                        <a:t>Rutherford</a:t>
                      </a:r>
                      <a:r>
                        <a:rPr lang="en-US" sz="1600" dirty="0">
                          <a:latin typeface="Calibri"/>
                          <a:ea typeface="Calibri"/>
                          <a:cs typeface="Palatino-Roman"/>
                        </a:rPr>
                        <a:t> model</a:t>
                      </a:r>
                      <a:endParaRPr lang="en-US" sz="1600" dirty="0">
                        <a:latin typeface="Calibri"/>
                        <a:ea typeface="Calibri"/>
                        <a:cs typeface="Times New Roman"/>
                      </a:endParaRPr>
                    </a:p>
                  </a:txBody>
                  <a:tcPr marL="60325" marR="60325" marT="0" marB="0"/>
                </a:tc>
              </a:tr>
              <a:tr h="370840">
                <a:tc>
                  <a:txBody>
                    <a:bodyPr/>
                    <a:lstStyle/>
                    <a:p>
                      <a:pPr>
                        <a:lnSpc>
                          <a:spcPct val="115000"/>
                        </a:lnSpc>
                        <a:spcAft>
                          <a:spcPts val="1000"/>
                        </a:spcAft>
                      </a:pPr>
                      <a:endParaRPr lang="en-CA" sz="1600">
                        <a:latin typeface="Calibri"/>
                        <a:ea typeface="Calibri"/>
                        <a:cs typeface="Times New Roman"/>
                      </a:endParaRPr>
                    </a:p>
                  </a:txBody>
                  <a:tcPr marL="60325" marR="60325" marT="0" marB="0"/>
                </a:tc>
                <a:tc>
                  <a:txBody>
                    <a:bodyPr/>
                    <a:lstStyle/>
                    <a:p>
                      <a:pPr>
                        <a:lnSpc>
                          <a:spcPct val="115000"/>
                        </a:lnSpc>
                        <a:spcAft>
                          <a:spcPts val="1000"/>
                        </a:spcAft>
                      </a:pPr>
                      <a:endParaRPr lang="en-CA" sz="1600">
                        <a:latin typeface="Calibri"/>
                        <a:ea typeface="Calibri"/>
                        <a:cs typeface="Times New Roman"/>
                      </a:endParaRPr>
                    </a:p>
                  </a:txBody>
                  <a:tcPr marL="60325" marR="60325" marT="0" marB="0"/>
                </a:tc>
                <a:tc>
                  <a:txBody>
                    <a:bodyPr/>
                    <a:lstStyle/>
                    <a:p>
                      <a:pPr>
                        <a:lnSpc>
                          <a:spcPct val="115000"/>
                        </a:lnSpc>
                        <a:spcAft>
                          <a:spcPts val="1000"/>
                        </a:spcAft>
                      </a:pPr>
                      <a:r>
                        <a:rPr lang="en-CA" sz="1600">
                          <a:latin typeface="Calibri"/>
                          <a:ea typeface="Calibri"/>
                          <a:cs typeface="Times New Roman"/>
                        </a:rPr>
                        <a:t>C3.6</a:t>
                      </a:r>
                      <a:endParaRPr lang="en-US" sz="1600">
                        <a:latin typeface="Calibri"/>
                        <a:ea typeface="Calibri"/>
                        <a:cs typeface="Times New Roman"/>
                      </a:endParaRPr>
                    </a:p>
                  </a:txBody>
                  <a:tcPr marL="60325" marR="60325" marT="0" marB="0"/>
                </a:tc>
                <a:tc>
                  <a:txBody>
                    <a:bodyPr/>
                    <a:lstStyle/>
                    <a:p>
                      <a:pPr>
                        <a:lnSpc>
                          <a:spcPct val="115000"/>
                        </a:lnSpc>
                        <a:spcAft>
                          <a:spcPts val="0"/>
                        </a:spcAft>
                      </a:pPr>
                      <a:r>
                        <a:rPr lang="en-US" sz="1600" dirty="0">
                          <a:latin typeface="Calibri"/>
                          <a:ea typeface="Calibri"/>
                          <a:cs typeface="Palatino-Roman"/>
                        </a:rPr>
                        <a:t>explain the relationship between the atomic structure of an element and the position of that element in the periodic table</a:t>
                      </a:r>
                      <a:endParaRPr lang="en-US" sz="1600" dirty="0">
                        <a:latin typeface="Calibri"/>
                        <a:ea typeface="Calibri"/>
                        <a:cs typeface="Times New Roman"/>
                      </a:endParaRPr>
                    </a:p>
                  </a:txBody>
                  <a:tcPr marL="60325" marR="60325" marT="0" marB="0"/>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Specific Expectations Grade 11</a:t>
            </a:r>
            <a:endParaRPr lang="en-US" dirty="0"/>
          </a:p>
        </p:txBody>
      </p:sp>
      <p:graphicFrame>
        <p:nvGraphicFramePr>
          <p:cNvPr id="6" name="Content Placeholder 5"/>
          <p:cNvGraphicFramePr>
            <a:graphicFrameLocks noGrp="1"/>
          </p:cNvGraphicFramePr>
          <p:nvPr>
            <p:ph idx="1"/>
          </p:nvPr>
        </p:nvGraphicFramePr>
        <p:xfrm>
          <a:off x="-2" y="1609725"/>
          <a:ext cx="8072463" cy="4661916"/>
        </p:xfrm>
        <a:graphic>
          <a:graphicData uri="http://schemas.openxmlformats.org/drawingml/2006/table">
            <a:tbl>
              <a:tblPr firstRow="1" bandRow="1">
                <a:tableStyleId>{5C22544A-7EE6-4342-B048-85BDC9FD1C3A}</a:tableStyleId>
              </a:tblPr>
              <a:tblGrid>
                <a:gridCol w="882904"/>
                <a:gridCol w="981035"/>
                <a:gridCol w="1401480"/>
                <a:gridCol w="4807044"/>
              </a:tblGrid>
              <a:tr h="370840">
                <a:tc>
                  <a:txBody>
                    <a:bodyPr/>
                    <a:lstStyle/>
                    <a:p>
                      <a:pPr>
                        <a:lnSpc>
                          <a:spcPct val="115000"/>
                        </a:lnSpc>
                        <a:spcAft>
                          <a:spcPts val="1000"/>
                        </a:spcAft>
                      </a:pPr>
                      <a:r>
                        <a:rPr lang="en-CA" sz="1400" b="1" dirty="0">
                          <a:latin typeface="Calibri"/>
                          <a:ea typeface="Calibri"/>
                          <a:cs typeface="Times New Roman"/>
                        </a:rPr>
                        <a:t>Course</a:t>
                      </a:r>
                      <a:endParaRPr lang="en-US" sz="1400" dirty="0">
                        <a:latin typeface="Calibri"/>
                        <a:ea typeface="Calibri"/>
                        <a:cs typeface="Times New Roman"/>
                      </a:endParaRPr>
                    </a:p>
                  </a:txBody>
                  <a:tcPr marL="60325" marR="60325" marT="0" marB="0"/>
                </a:tc>
                <a:tc>
                  <a:txBody>
                    <a:bodyPr/>
                    <a:lstStyle/>
                    <a:p>
                      <a:pPr>
                        <a:lnSpc>
                          <a:spcPct val="115000"/>
                        </a:lnSpc>
                        <a:spcAft>
                          <a:spcPts val="1000"/>
                        </a:spcAft>
                      </a:pPr>
                      <a:r>
                        <a:rPr lang="en-CA" sz="1400" b="1">
                          <a:latin typeface="Calibri"/>
                          <a:ea typeface="Calibri"/>
                          <a:cs typeface="Times New Roman"/>
                        </a:rPr>
                        <a:t>Unit</a:t>
                      </a:r>
                      <a:endParaRPr lang="en-US" sz="1400">
                        <a:latin typeface="Calibri"/>
                        <a:ea typeface="Calibri"/>
                        <a:cs typeface="Times New Roman"/>
                      </a:endParaRPr>
                    </a:p>
                  </a:txBody>
                  <a:tcPr marL="60325" marR="60325" marT="0" marB="0"/>
                </a:tc>
                <a:tc>
                  <a:txBody>
                    <a:bodyPr/>
                    <a:lstStyle/>
                    <a:p>
                      <a:pPr>
                        <a:lnSpc>
                          <a:spcPct val="115000"/>
                        </a:lnSpc>
                        <a:spcAft>
                          <a:spcPts val="1000"/>
                        </a:spcAft>
                      </a:pPr>
                      <a:r>
                        <a:rPr lang="en-CA" sz="1400" b="1">
                          <a:latin typeface="Calibri"/>
                          <a:ea typeface="Calibri"/>
                          <a:cs typeface="Times New Roman"/>
                        </a:rPr>
                        <a:t>Expectation Code</a:t>
                      </a:r>
                      <a:endParaRPr lang="en-US" sz="1400">
                        <a:latin typeface="Calibri"/>
                        <a:ea typeface="Calibri"/>
                        <a:cs typeface="Times New Roman"/>
                      </a:endParaRPr>
                    </a:p>
                  </a:txBody>
                  <a:tcPr marL="60325" marR="60325" marT="0" marB="0"/>
                </a:tc>
                <a:tc>
                  <a:txBody>
                    <a:bodyPr/>
                    <a:lstStyle/>
                    <a:p>
                      <a:pPr>
                        <a:lnSpc>
                          <a:spcPct val="115000"/>
                        </a:lnSpc>
                        <a:spcAft>
                          <a:spcPts val="0"/>
                        </a:spcAft>
                      </a:pPr>
                      <a:r>
                        <a:rPr lang="en-US" sz="1400" b="1">
                          <a:latin typeface="Calibri"/>
                          <a:ea typeface="Calibri"/>
                          <a:cs typeface="Palatino-Roman"/>
                        </a:rPr>
                        <a:t>Expectation</a:t>
                      </a:r>
                      <a:endParaRPr lang="en-US" sz="1400">
                        <a:latin typeface="Calibri"/>
                        <a:ea typeface="Calibri"/>
                        <a:cs typeface="Times New Roman"/>
                      </a:endParaRPr>
                    </a:p>
                  </a:txBody>
                  <a:tcPr marL="60325" marR="60325" marT="0" marB="0"/>
                </a:tc>
              </a:tr>
              <a:tr h="370840">
                <a:tc>
                  <a:txBody>
                    <a:bodyPr/>
                    <a:lstStyle/>
                    <a:p>
                      <a:pPr>
                        <a:lnSpc>
                          <a:spcPct val="115000"/>
                        </a:lnSpc>
                        <a:spcAft>
                          <a:spcPts val="1000"/>
                        </a:spcAft>
                      </a:pPr>
                      <a:r>
                        <a:rPr lang="en-CA" sz="1400" dirty="0">
                          <a:latin typeface="Calibri"/>
                          <a:ea typeface="Calibri"/>
                          <a:cs typeface="Times New Roman"/>
                        </a:rPr>
                        <a:t>SCH3U</a:t>
                      </a:r>
                      <a:endParaRPr lang="en-US" sz="1400" dirty="0">
                        <a:latin typeface="Calibri"/>
                        <a:ea typeface="Calibri"/>
                        <a:cs typeface="Times New Roman"/>
                      </a:endParaRPr>
                    </a:p>
                  </a:txBody>
                  <a:tcPr marL="60325" marR="60325" marT="0" marB="0"/>
                </a:tc>
                <a:tc>
                  <a:txBody>
                    <a:bodyPr/>
                    <a:lstStyle/>
                    <a:p>
                      <a:pPr>
                        <a:lnSpc>
                          <a:spcPct val="115000"/>
                        </a:lnSpc>
                        <a:spcAft>
                          <a:spcPts val="1000"/>
                        </a:spcAft>
                      </a:pPr>
                      <a:r>
                        <a:rPr lang="en-CA" sz="1400" dirty="0">
                          <a:latin typeface="Calibri"/>
                          <a:ea typeface="Calibri"/>
                          <a:cs typeface="Times New Roman"/>
                        </a:rPr>
                        <a:t>Matter, Chemical trends, and chemical bonding</a:t>
                      </a:r>
                      <a:endParaRPr lang="en-US" sz="1400" dirty="0">
                        <a:latin typeface="Calibri"/>
                        <a:ea typeface="Calibri"/>
                        <a:cs typeface="Times New Roman"/>
                      </a:endParaRPr>
                    </a:p>
                  </a:txBody>
                  <a:tcPr marL="60325" marR="60325" marT="0" marB="0"/>
                </a:tc>
                <a:tc>
                  <a:txBody>
                    <a:bodyPr/>
                    <a:lstStyle/>
                    <a:p>
                      <a:pPr>
                        <a:lnSpc>
                          <a:spcPct val="115000"/>
                        </a:lnSpc>
                        <a:spcAft>
                          <a:spcPts val="1000"/>
                        </a:spcAft>
                      </a:pPr>
                      <a:r>
                        <a:rPr lang="en-CA" sz="1400" dirty="0">
                          <a:latin typeface="Calibri"/>
                          <a:ea typeface="Calibri"/>
                          <a:cs typeface="Times New Roman"/>
                        </a:rPr>
                        <a:t>B2.1</a:t>
                      </a:r>
                      <a:endParaRPr lang="en-US" sz="1400" dirty="0">
                        <a:latin typeface="Calibri"/>
                        <a:ea typeface="Calibri"/>
                        <a:cs typeface="Times New Roman"/>
                      </a:endParaRPr>
                    </a:p>
                  </a:txBody>
                  <a:tcPr marL="60325" marR="60325" marT="0" marB="0"/>
                </a:tc>
                <a:tc>
                  <a:txBody>
                    <a:bodyPr/>
                    <a:lstStyle/>
                    <a:p>
                      <a:pPr>
                        <a:lnSpc>
                          <a:spcPct val="115000"/>
                        </a:lnSpc>
                        <a:spcAft>
                          <a:spcPts val="0"/>
                        </a:spcAft>
                      </a:pPr>
                      <a:r>
                        <a:rPr lang="en-US" sz="1400">
                          <a:latin typeface="Calibri"/>
                          <a:ea typeface="Calibri"/>
                          <a:cs typeface="Palatino-Roman"/>
                        </a:rPr>
                        <a:t>use appropriate terminology related to chemical trends and chemical bonding, including, but not limited to: </a:t>
                      </a:r>
                      <a:r>
                        <a:rPr lang="en-US" sz="1400" i="1">
                          <a:latin typeface="Calibri"/>
                          <a:ea typeface="Calibri"/>
                          <a:cs typeface="Palatino-Italic"/>
                        </a:rPr>
                        <a:t>atomic radius, effective nuclear charge, electronegativity, ionization energy, </a:t>
                      </a:r>
                      <a:r>
                        <a:rPr lang="en-US" sz="1400">
                          <a:latin typeface="Calibri"/>
                          <a:ea typeface="Calibri"/>
                          <a:cs typeface="Palatino-Roman"/>
                        </a:rPr>
                        <a:t>and </a:t>
                      </a:r>
                      <a:r>
                        <a:rPr lang="en-US" sz="1400" i="1">
                          <a:latin typeface="Calibri"/>
                          <a:ea typeface="Calibri"/>
                          <a:cs typeface="Palatino-Italic"/>
                        </a:rPr>
                        <a:t>electron affinity</a:t>
                      </a:r>
                      <a:endParaRPr lang="en-US" sz="1400">
                        <a:latin typeface="Calibri"/>
                        <a:ea typeface="Calibri"/>
                        <a:cs typeface="Times New Roman"/>
                      </a:endParaRPr>
                    </a:p>
                  </a:txBody>
                  <a:tcPr marL="60325" marR="60325" marT="0" marB="0"/>
                </a:tc>
              </a:tr>
              <a:tr h="370840">
                <a:tc>
                  <a:txBody>
                    <a:bodyPr/>
                    <a:lstStyle/>
                    <a:p>
                      <a:pPr>
                        <a:lnSpc>
                          <a:spcPct val="115000"/>
                        </a:lnSpc>
                        <a:spcAft>
                          <a:spcPts val="1000"/>
                        </a:spcAft>
                      </a:pPr>
                      <a:endParaRPr lang="en-CA" sz="1400">
                        <a:latin typeface="Calibri"/>
                        <a:ea typeface="Calibri"/>
                        <a:cs typeface="Times New Roman"/>
                      </a:endParaRPr>
                    </a:p>
                  </a:txBody>
                  <a:tcPr marL="60325" marR="60325" marT="0" marB="0"/>
                </a:tc>
                <a:tc>
                  <a:txBody>
                    <a:bodyPr/>
                    <a:lstStyle/>
                    <a:p>
                      <a:pPr>
                        <a:lnSpc>
                          <a:spcPct val="115000"/>
                        </a:lnSpc>
                        <a:spcAft>
                          <a:spcPts val="1000"/>
                        </a:spcAft>
                      </a:pPr>
                      <a:endParaRPr lang="en-CA" sz="1400">
                        <a:latin typeface="Calibri"/>
                        <a:ea typeface="Calibri"/>
                        <a:cs typeface="Times New Roman"/>
                      </a:endParaRPr>
                    </a:p>
                  </a:txBody>
                  <a:tcPr marL="60325" marR="60325" marT="0" marB="0"/>
                </a:tc>
                <a:tc>
                  <a:txBody>
                    <a:bodyPr/>
                    <a:lstStyle/>
                    <a:p>
                      <a:pPr>
                        <a:lnSpc>
                          <a:spcPct val="115000"/>
                        </a:lnSpc>
                        <a:spcAft>
                          <a:spcPts val="1000"/>
                        </a:spcAft>
                      </a:pPr>
                      <a:r>
                        <a:rPr lang="en-CA" sz="1400">
                          <a:latin typeface="Calibri"/>
                          <a:ea typeface="Calibri"/>
                          <a:cs typeface="Times New Roman"/>
                        </a:rPr>
                        <a:t>B2.2</a:t>
                      </a:r>
                      <a:endParaRPr lang="en-US" sz="1400">
                        <a:latin typeface="Calibri"/>
                        <a:ea typeface="Calibri"/>
                        <a:cs typeface="Times New Roman"/>
                      </a:endParaRPr>
                    </a:p>
                  </a:txBody>
                  <a:tcPr marL="60325" marR="60325" marT="0" marB="0"/>
                </a:tc>
                <a:tc>
                  <a:txBody>
                    <a:bodyPr/>
                    <a:lstStyle/>
                    <a:p>
                      <a:pPr>
                        <a:lnSpc>
                          <a:spcPct val="115000"/>
                        </a:lnSpc>
                        <a:spcAft>
                          <a:spcPts val="0"/>
                        </a:spcAft>
                      </a:pPr>
                      <a:r>
                        <a:rPr lang="en-US" sz="1400" dirty="0" smtClean="0">
                          <a:latin typeface="Calibri"/>
                          <a:ea typeface="Calibri"/>
                          <a:cs typeface="Palatino-Roman"/>
                        </a:rPr>
                        <a:t>analyze </a:t>
                      </a:r>
                      <a:r>
                        <a:rPr lang="en-US" sz="1400" dirty="0">
                          <a:latin typeface="Calibri"/>
                          <a:ea typeface="Calibri"/>
                          <a:cs typeface="Palatino-Roman"/>
                        </a:rPr>
                        <a:t>data related to the properties of elements within a period (e.g., ionization energy, atomic radius) to identify general trends in the periodic table</a:t>
                      </a:r>
                      <a:endParaRPr lang="en-US" sz="1400" dirty="0">
                        <a:latin typeface="Calibri"/>
                        <a:ea typeface="Calibri"/>
                        <a:cs typeface="Times New Roman"/>
                      </a:endParaRPr>
                    </a:p>
                  </a:txBody>
                  <a:tcPr marL="60325" marR="60325" marT="0" marB="0"/>
                </a:tc>
              </a:tr>
              <a:tr h="370840">
                <a:tc>
                  <a:txBody>
                    <a:bodyPr/>
                    <a:lstStyle/>
                    <a:p>
                      <a:pPr>
                        <a:lnSpc>
                          <a:spcPct val="115000"/>
                        </a:lnSpc>
                        <a:spcAft>
                          <a:spcPts val="1000"/>
                        </a:spcAft>
                      </a:pPr>
                      <a:endParaRPr lang="en-CA" sz="1400">
                        <a:latin typeface="Calibri"/>
                        <a:ea typeface="Calibri"/>
                        <a:cs typeface="Times New Roman"/>
                      </a:endParaRPr>
                    </a:p>
                  </a:txBody>
                  <a:tcPr marL="60325" marR="60325" marT="0" marB="0"/>
                </a:tc>
                <a:tc>
                  <a:txBody>
                    <a:bodyPr/>
                    <a:lstStyle/>
                    <a:p>
                      <a:pPr>
                        <a:lnSpc>
                          <a:spcPct val="115000"/>
                        </a:lnSpc>
                        <a:spcAft>
                          <a:spcPts val="1000"/>
                        </a:spcAft>
                      </a:pPr>
                      <a:endParaRPr lang="en-CA" sz="1400">
                        <a:latin typeface="Calibri"/>
                        <a:ea typeface="Calibri"/>
                        <a:cs typeface="Times New Roman"/>
                      </a:endParaRPr>
                    </a:p>
                  </a:txBody>
                  <a:tcPr marL="60325" marR="60325" marT="0" marB="0"/>
                </a:tc>
                <a:tc>
                  <a:txBody>
                    <a:bodyPr/>
                    <a:lstStyle/>
                    <a:p>
                      <a:pPr>
                        <a:lnSpc>
                          <a:spcPct val="115000"/>
                        </a:lnSpc>
                        <a:spcAft>
                          <a:spcPts val="1000"/>
                        </a:spcAft>
                      </a:pPr>
                      <a:r>
                        <a:rPr lang="en-CA" sz="1400">
                          <a:latin typeface="Calibri"/>
                          <a:ea typeface="Calibri"/>
                          <a:cs typeface="Times New Roman"/>
                        </a:rPr>
                        <a:t>B3.1</a:t>
                      </a:r>
                      <a:endParaRPr lang="en-US" sz="1400">
                        <a:latin typeface="Calibri"/>
                        <a:ea typeface="Calibri"/>
                        <a:cs typeface="Times New Roman"/>
                      </a:endParaRPr>
                    </a:p>
                  </a:txBody>
                  <a:tcPr marL="60325" marR="60325" marT="0" marB="0"/>
                </a:tc>
                <a:tc>
                  <a:txBody>
                    <a:bodyPr/>
                    <a:lstStyle/>
                    <a:p>
                      <a:pPr>
                        <a:lnSpc>
                          <a:spcPct val="115000"/>
                        </a:lnSpc>
                        <a:spcAft>
                          <a:spcPts val="0"/>
                        </a:spcAft>
                      </a:pPr>
                      <a:r>
                        <a:rPr lang="en-US" sz="1400" dirty="0">
                          <a:latin typeface="Calibri"/>
                          <a:ea typeface="Calibri"/>
                          <a:cs typeface="Palatino-Roman"/>
                        </a:rPr>
                        <a:t>explain the relationship between the atomic number and the mass number of an element, and the difference between isotopes and radioisotopes of an element</a:t>
                      </a:r>
                      <a:endParaRPr lang="en-US" sz="1400" dirty="0">
                        <a:latin typeface="Calibri"/>
                        <a:ea typeface="Calibri"/>
                        <a:cs typeface="Times New Roman"/>
                      </a:endParaRPr>
                    </a:p>
                  </a:txBody>
                  <a:tcPr marL="60325" marR="60325" marT="0" marB="0"/>
                </a:tc>
              </a:tr>
              <a:tr h="370840">
                <a:tc>
                  <a:txBody>
                    <a:bodyPr/>
                    <a:lstStyle/>
                    <a:p>
                      <a:pPr>
                        <a:lnSpc>
                          <a:spcPct val="115000"/>
                        </a:lnSpc>
                        <a:spcAft>
                          <a:spcPts val="1000"/>
                        </a:spcAft>
                      </a:pPr>
                      <a:endParaRPr lang="en-CA" sz="1400">
                        <a:latin typeface="Calibri"/>
                        <a:ea typeface="Calibri"/>
                        <a:cs typeface="Times New Roman"/>
                      </a:endParaRPr>
                    </a:p>
                  </a:txBody>
                  <a:tcPr marL="60325" marR="60325" marT="0" marB="0"/>
                </a:tc>
                <a:tc>
                  <a:txBody>
                    <a:bodyPr/>
                    <a:lstStyle/>
                    <a:p>
                      <a:pPr>
                        <a:lnSpc>
                          <a:spcPct val="115000"/>
                        </a:lnSpc>
                        <a:spcAft>
                          <a:spcPts val="1000"/>
                        </a:spcAft>
                      </a:pPr>
                      <a:endParaRPr lang="en-CA" sz="1400">
                        <a:latin typeface="Calibri"/>
                        <a:ea typeface="Calibri"/>
                        <a:cs typeface="Times New Roman"/>
                      </a:endParaRPr>
                    </a:p>
                  </a:txBody>
                  <a:tcPr marL="60325" marR="60325" marT="0" marB="0"/>
                </a:tc>
                <a:tc>
                  <a:txBody>
                    <a:bodyPr/>
                    <a:lstStyle/>
                    <a:p>
                      <a:pPr>
                        <a:lnSpc>
                          <a:spcPct val="115000"/>
                        </a:lnSpc>
                        <a:spcAft>
                          <a:spcPts val="1000"/>
                        </a:spcAft>
                      </a:pPr>
                      <a:r>
                        <a:rPr lang="en-CA" sz="1400">
                          <a:latin typeface="Calibri"/>
                          <a:ea typeface="Calibri"/>
                          <a:cs typeface="Times New Roman"/>
                        </a:rPr>
                        <a:t>B3.2</a:t>
                      </a:r>
                      <a:endParaRPr lang="en-US" sz="1400">
                        <a:latin typeface="Calibri"/>
                        <a:ea typeface="Calibri"/>
                        <a:cs typeface="Times New Roman"/>
                      </a:endParaRPr>
                    </a:p>
                  </a:txBody>
                  <a:tcPr marL="60325" marR="60325" marT="0" marB="0"/>
                </a:tc>
                <a:tc>
                  <a:txBody>
                    <a:bodyPr/>
                    <a:lstStyle/>
                    <a:p>
                      <a:pPr>
                        <a:lnSpc>
                          <a:spcPct val="115000"/>
                        </a:lnSpc>
                        <a:spcAft>
                          <a:spcPts val="0"/>
                        </a:spcAft>
                      </a:pPr>
                      <a:r>
                        <a:rPr lang="en-US" sz="1400" dirty="0">
                          <a:latin typeface="Calibri"/>
                          <a:ea typeface="Calibri"/>
                          <a:cs typeface="Palatino-Roman"/>
                        </a:rPr>
                        <a:t>explain the relationship between isotopic abundance of an element’s isotopes and the relative atomic mass of the element</a:t>
                      </a:r>
                      <a:endParaRPr lang="en-US" sz="1400" dirty="0">
                        <a:latin typeface="Calibri"/>
                        <a:ea typeface="Calibri"/>
                        <a:cs typeface="Times New Roman"/>
                      </a:endParaRPr>
                    </a:p>
                  </a:txBody>
                  <a:tcPr marL="60325" marR="60325" marT="0" marB="0"/>
                </a:tc>
              </a:tr>
              <a:tr h="370840">
                <a:tc>
                  <a:txBody>
                    <a:bodyPr/>
                    <a:lstStyle/>
                    <a:p>
                      <a:pPr>
                        <a:lnSpc>
                          <a:spcPct val="115000"/>
                        </a:lnSpc>
                        <a:spcAft>
                          <a:spcPts val="1000"/>
                        </a:spcAft>
                      </a:pPr>
                      <a:endParaRPr lang="en-CA" sz="1400">
                        <a:latin typeface="Calibri"/>
                        <a:ea typeface="Calibri"/>
                        <a:cs typeface="Times New Roman"/>
                      </a:endParaRPr>
                    </a:p>
                  </a:txBody>
                  <a:tcPr marL="60325" marR="60325" marT="0" marB="0"/>
                </a:tc>
                <a:tc>
                  <a:txBody>
                    <a:bodyPr/>
                    <a:lstStyle/>
                    <a:p>
                      <a:pPr>
                        <a:lnSpc>
                          <a:spcPct val="115000"/>
                        </a:lnSpc>
                        <a:spcAft>
                          <a:spcPts val="1000"/>
                        </a:spcAft>
                      </a:pPr>
                      <a:endParaRPr lang="en-CA" sz="1400">
                        <a:latin typeface="Calibri"/>
                        <a:ea typeface="Calibri"/>
                        <a:cs typeface="Times New Roman"/>
                      </a:endParaRPr>
                    </a:p>
                  </a:txBody>
                  <a:tcPr marL="60325" marR="60325" marT="0" marB="0"/>
                </a:tc>
                <a:tc>
                  <a:txBody>
                    <a:bodyPr/>
                    <a:lstStyle/>
                    <a:p>
                      <a:pPr>
                        <a:lnSpc>
                          <a:spcPct val="115000"/>
                        </a:lnSpc>
                        <a:spcAft>
                          <a:spcPts val="1000"/>
                        </a:spcAft>
                      </a:pPr>
                      <a:r>
                        <a:rPr lang="en-CA" sz="1400">
                          <a:latin typeface="Calibri"/>
                          <a:ea typeface="Calibri"/>
                          <a:cs typeface="Times New Roman"/>
                        </a:rPr>
                        <a:t>B3.3</a:t>
                      </a:r>
                      <a:endParaRPr lang="en-US" sz="1400">
                        <a:latin typeface="Calibri"/>
                        <a:ea typeface="Calibri"/>
                        <a:cs typeface="Times New Roman"/>
                      </a:endParaRPr>
                    </a:p>
                  </a:txBody>
                  <a:tcPr marL="60325" marR="60325" marT="0" marB="0"/>
                </a:tc>
                <a:tc>
                  <a:txBody>
                    <a:bodyPr/>
                    <a:lstStyle/>
                    <a:p>
                      <a:pPr>
                        <a:lnSpc>
                          <a:spcPct val="115000"/>
                        </a:lnSpc>
                        <a:spcAft>
                          <a:spcPts val="0"/>
                        </a:spcAft>
                      </a:pPr>
                      <a:r>
                        <a:rPr lang="en-US" sz="1400" dirty="0">
                          <a:latin typeface="Calibri"/>
                          <a:ea typeface="Calibri"/>
                          <a:cs typeface="Palatino-Roman"/>
                        </a:rPr>
                        <a:t>state the periodic law, and explain how patterns in the electron arrangement and forces in atoms result in periodic trends (e.g., in atomic radius, ionization energy, electron affinity, electronegativity) in the periodic table</a:t>
                      </a:r>
                      <a:endParaRPr lang="en-US" sz="1400" dirty="0">
                        <a:latin typeface="Calibri"/>
                        <a:ea typeface="Calibri"/>
                        <a:cs typeface="Times New Roman"/>
                      </a:endParaRPr>
                    </a:p>
                  </a:txBody>
                  <a:tcPr marL="60325" marR="60325" marT="0" marB="0"/>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Misconceptions</a:t>
            </a:r>
            <a:endParaRPr lang="en-US" dirty="0"/>
          </a:p>
        </p:txBody>
      </p:sp>
      <p:sp>
        <p:nvSpPr>
          <p:cNvPr id="3" name="Content Placeholder 2"/>
          <p:cNvSpPr>
            <a:spLocks noGrp="1"/>
          </p:cNvSpPr>
          <p:nvPr>
            <p:ph idx="1"/>
          </p:nvPr>
        </p:nvSpPr>
        <p:spPr/>
        <p:txBody>
          <a:bodyPr/>
          <a:lstStyle/>
          <a:p>
            <a:r>
              <a:rPr lang="en-CA" dirty="0" smtClean="0"/>
              <a:t>There are three misconceptions that I will focus on for this presentation and related to this topic</a:t>
            </a:r>
          </a:p>
          <a:p>
            <a:pPr lvl="1"/>
            <a:r>
              <a:rPr lang="en-CA" dirty="0" smtClean="0"/>
              <a:t>1. Chemistry is too difficult to understand, especially the periodic table</a:t>
            </a:r>
          </a:p>
          <a:p>
            <a:pPr lvl="1">
              <a:buNone/>
            </a:pPr>
            <a:endParaRPr lang="en-CA" dirty="0" smtClean="0"/>
          </a:p>
          <a:p>
            <a:pPr lvl="1"/>
            <a:r>
              <a:rPr lang="en-CA" dirty="0" smtClean="0"/>
              <a:t>2.The atom is so small and I can not see it, how do I really know what it looks like</a:t>
            </a:r>
          </a:p>
          <a:p>
            <a:pPr lvl="1">
              <a:buNone/>
            </a:pPr>
            <a:endParaRPr lang="en-CA" dirty="0" smtClean="0"/>
          </a:p>
          <a:p>
            <a:pPr lvl="1"/>
            <a:r>
              <a:rPr lang="en-CA" dirty="0" smtClean="0"/>
              <a:t>3. There are so many periodic trends, how can I remember them all?</a:t>
            </a:r>
            <a:endParaRPr lang="en-US" dirty="0"/>
          </a:p>
        </p:txBody>
      </p:sp>
      <p:pic>
        <p:nvPicPr>
          <p:cNvPr id="17410" name="Picture 2" descr="http://www.vtaide.com/png/images/atom.jpg"/>
          <p:cNvPicPr>
            <a:picLocks noChangeAspect="1" noChangeArrowheads="1"/>
          </p:cNvPicPr>
          <p:nvPr/>
        </p:nvPicPr>
        <p:blipFill>
          <a:blip r:embed="rId2" cstate="print"/>
          <a:srcRect/>
          <a:stretch>
            <a:fillRect/>
          </a:stretch>
        </p:blipFill>
        <p:spPr bwMode="auto">
          <a:xfrm>
            <a:off x="6500826" y="0"/>
            <a:ext cx="1568073" cy="15716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5400" dirty="0" smtClean="0"/>
              <a:t>Misconception 1</a:t>
            </a:r>
            <a:endParaRPr lang="en-US" sz="5400" dirty="0"/>
          </a:p>
        </p:txBody>
      </p:sp>
      <p:sp>
        <p:nvSpPr>
          <p:cNvPr id="3" name="Content Placeholder 2"/>
          <p:cNvSpPr>
            <a:spLocks noGrp="1"/>
          </p:cNvSpPr>
          <p:nvPr>
            <p:ph idx="1"/>
          </p:nvPr>
        </p:nvSpPr>
        <p:spPr/>
        <p:txBody>
          <a:bodyPr>
            <a:noAutofit/>
          </a:bodyPr>
          <a:lstStyle/>
          <a:p>
            <a:pPr>
              <a:buNone/>
            </a:pPr>
            <a:endParaRPr lang="en-CA" sz="4400" b="1" dirty="0" smtClean="0"/>
          </a:p>
          <a:p>
            <a:pPr>
              <a:buNone/>
            </a:pPr>
            <a:r>
              <a:rPr lang="en-CA" sz="4400" b="1" dirty="0" smtClean="0"/>
              <a:t>Chemistry is too difficult</a:t>
            </a:r>
          </a:p>
          <a:p>
            <a:pPr>
              <a:buNone/>
            </a:pPr>
            <a:r>
              <a:rPr lang="en-CA" sz="4400" b="1" dirty="0" smtClean="0"/>
              <a:t>to understand especially,</a:t>
            </a:r>
          </a:p>
          <a:p>
            <a:pPr>
              <a:buNone/>
            </a:pPr>
            <a:r>
              <a:rPr lang="en-CA" sz="4400" b="1" dirty="0" smtClean="0"/>
              <a:t>the periodic table</a:t>
            </a:r>
            <a:endParaRPr lang="en-US" sz="4400" dirty="0"/>
          </a:p>
        </p:txBody>
      </p:sp>
      <p:sp>
        <p:nvSpPr>
          <p:cNvPr id="4" name="TextBox 3"/>
          <p:cNvSpPr txBox="1"/>
          <p:nvPr/>
        </p:nvSpPr>
        <p:spPr>
          <a:xfrm>
            <a:off x="4786314" y="4857760"/>
            <a:ext cx="2643206" cy="1477328"/>
          </a:xfrm>
          <a:prstGeom prst="rect">
            <a:avLst/>
          </a:prstGeom>
          <a:noFill/>
        </p:spPr>
        <p:txBody>
          <a:bodyPr wrap="square" rtlCol="0">
            <a:spAutoFit/>
          </a:bodyPr>
          <a:lstStyle/>
          <a:p>
            <a:r>
              <a:rPr lang="en-CA" dirty="0" smtClean="0"/>
              <a:t>“True knowledge is knowing that you know nothing”</a:t>
            </a:r>
          </a:p>
          <a:p>
            <a:endParaRPr lang="en-CA" dirty="0"/>
          </a:p>
          <a:p>
            <a:pPr algn="r"/>
            <a:r>
              <a:rPr lang="en-CA" dirty="0" smtClean="0"/>
              <a:t>Aristotle 250 B.C.</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322</TotalTime>
  <Words>2002</Words>
  <Application>Microsoft Office PowerPoint</Application>
  <PresentationFormat>On-screen Show (4:3)</PresentationFormat>
  <Paragraphs>192</Paragraphs>
  <Slides>29</Slides>
  <Notes>1</Notes>
  <HiddenSlides>2</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Opulent</vt:lpstr>
      <vt:lpstr>What is it that you can put into a barrel to make the barrel lighter?</vt:lpstr>
      <vt:lpstr>Periodic Trends Concept Presentation</vt:lpstr>
      <vt:lpstr>Background Information</vt:lpstr>
      <vt:lpstr>Background Information Continued</vt:lpstr>
      <vt:lpstr>Curriculum Expectations</vt:lpstr>
      <vt:lpstr>Specific Expectations Grade 9</vt:lpstr>
      <vt:lpstr>Specific Expectations Grade 11</vt:lpstr>
      <vt:lpstr>Misconceptions</vt:lpstr>
      <vt:lpstr>Misconception 1</vt:lpstr>
      <vt:lpstr>Misconception 1 - Explained</vt:lpstr>
      <vt:lpstr>Misconception 1 -  Strategies</vt:lpstr>
      <vt:lpstr>Misconception 1 - Strategies</vt:lpstr>
      <vt:lpstr>Misconception 2</vt:lpstr>
      <vt:lpstr>Misconception 2 - Explained</vt:lpstr>
      <vt:lpstr>Misconception 2 - Strategies</vt:lpstr>
      <vt:lpstr>Misconception 3</vt:lpstr>
      <vt:lpstr>Misconception 3 - Explained</vt:lpstr>
      <vt:lpstr>Misconception 3 - Strategies</vt:lpstr>
      <vt:lpstr>Lesson sequence</vt:lpstr>
      <vt:lpstr>Lesson Sequence</vt:lpstr>
      <vt:lpstr>Lesson Sequence</vt:lpstr>
      <vt:lpstr>Lesson sequence</vt:lpstr>
      <vt:lpstr>Learning styles</vt:lpstr>
      <vt:lpstr>Safety Considerations</vt:lpstr>
      <vt:lpstr>Safety considerations continued</vt:lpstr>
      <vt:lpstr>Societal implication</vt:lpstr>
      <vt:lpstr>References</vt:lpstr>
      <vt:lpstr>Activity</vt:lpstr>
      <vt:lpstr>Slide 29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it that you can put into a barrel to make the barrel lighter?</dc:title>
  <dc:creator>Kirandeep Singh Kainth</dc:creator>
  <cp:lastModifiedBy>Kirandeep Singh Kainth</cp:lastModifiedBy>
  <cp:revision>39</cp:revision>
  <dcterms:created xsi:type="dcterms:W3CDTF">2010-07-14T23:26:16Z</dcterms:created>
  <dcterms:modified xsi:type="dcterms:W3CDTF">2010-07-15T13:14:35Z</dcterms:modified>
</cp:coreProperties>
</file>