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5"/>
  </p:notesMasterIdLst>
  <p:sldIdLst>
    <p:sldId id="256" r:id="rId2"/>
    <p:sldId id="261" r:id="rId3"/>
    <p:sldId id="257" r:id="rId4"/>
    <p:sldId id="258" r:id="rId5"/>
    <p:sldId id="260" r:id="rId6"/>
    <p:sldId id="259" r:id="rId7"/>
    <p:sldId id="270" r:id="rId8"/>
    <p:sldId id="272" r:id="rId9"/>
    <p:sldId id="269" r:id="rId10"/>
    <p:sldId id="271" r:id="rId11"/>
    <p:sldId id="262" r:id="rId12"/>
    <p:sldId id="263" r:id="rId13"/>
    <p:sldId id="278" r:id="rId14"/>
    <p:sldId id="264" r:id="rId15"/>
    <p:sldId id="280" r:id="rId16"/>
    <p:sldId id="265" r:id="rId17"/>
    <p:sldId id="266" r:id="rId18"/>
    <p:sldId id="267" r:id="rId19"/>
    <p:sldId id="281" r:id="rId20"/>
    <p:sldId id="283" r:id="rId21"/>
    <p:sldId id="274" r:id="rId22"/>
    <p:sldId id="282" r:id="rId23"/>
    <p:sldId id="276" r:id="rId24"/>
  </p:sldIdLst>
  <p:sldSz cx="9144000" cy="6858000" type="screen4x3"/>
  <p:notesSz cx="7077075" cy="93821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8A0263"/>
    <a:srgbClr val="EA0C2C"/>
    <a:srgbClr val="008000"/>
    <a:srgbClr val="3C743C"/>
    <a:srgbClr val="46328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65" autoAdjust="0"/>
    <p:restoredTop sz="77193" autoAdjust="0"/>
  </p:normalViewPr>
  <p:slideViewPr>
    <p:cSldViewPr>
      <p:cViewPr>
        <p:scale>
          <a:sx n="66" d="100"/>
          <a:sy n="66" d="100"/>
        </p:scale>
        <p:origin x="-126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32" y="762"/>
      </p:cViewPr>
      <p:guideLst>
        <p:guide orient="horz" pos="2955"/>
        <p:guide pos="222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106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9106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5D182AB6-5647-4666-89EF-6E86AB3E0CB3}" type="datetimeFigureOut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3800" y="703263"/>
            <a:ext cx="4689475" cy="3517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46" tIns="47023" rIns="94046" bIns="4702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56510"/>
            <a:ext cx="5661660" cy="4221956"/>
          </a:xfrm>
          <a:prstGeom prst="rect">
            <a:avLst/>
          </a:prstGeom>
        </p:spPr>
        <p:txBody>
          <a:bodyPr vert="horz" lIns="94046" tIns="47023" rIns="94046" bIns="470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1391"/>
            <a:ext cx="3066733" cy="469106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911391"/>
            <a:ext cx="3066733" cy="469106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3218B961-4EFB-42EE-9115-4071824FCD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Concepts of what homologous chromosomes</a:t>
            </a:r>
            <a:r>
              <a:rPr lang="en-US" baseline="0" dirty="0" smtClean="0"/>
              <a:t> are, where they came from, and sister </a:t>
            </a:r>
            <a:r>
              <a:rPr lang="en-US" baseline="0" dirty="0" err="1" smtClean="0"/>
              <a:t>chromatids</a:t>
            </a:r>
            <a:r>
              <a:rPr lang="en-US" baseline="0" dirty="0" smtClean="0"/>
              <a:t> should be solidified in Grade 10</a:t>
            </a:r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dirty="0" smtClean="0"/>
              <a:t>- When</a:t>
            </a:r>
            <a:r>
              <a:rPr lang="en-US" baseline="0" dirty="0" smtClean="0"/>
              <a:t> meiosis is taught properly, following of alleles, full understanding of reduction division should lay a proper foundation of understanding why gametes have only 1 copy of a gene and why there are different combinations possible during monohybrid and </a:t>
            </a:r>
            <a:r>
              <a:rPr lang="en-US" baseline="0" dirty="0" err="1" smtClean="0"/>
              <a:t>dihybrid</a:t>
            </a:r>
            <a:r>
              <a:rPr lang="en-US" baseline="0" dirty="0" smtClean="0"/>
              <a:t> crosses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Checkpoints</a:t>
            </a:r>
            <a:r>
              <a:rPr lang="en-US" baseline="0" dirty="0" smtClean="0"/>
              <a:t> – where did sister </a:t>
            </a:r>
            <a:r>
              <a:rPr lang="en-US" baseline="0" dirty="0" err="1" smtClean="0"/>
              <a:t>chromatids</a:t>
            </a:r>
            <a:r>
              <a:rPr lang="en-US" baseline="0" dirty="0" smtClean="0"/>
              <a:t> come from? DNA replication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Instead of teaching phases – making  links between phases, providing sequence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Divide class into 4 groups</a:t>
            </a:r>
          </a:p>
          <a:p>
            <a:pPr lvl="1">
              <a:buFontTx/>
              <a:buChar char="-"/>
            </a:pPr>
            <a:r>
              <a:rPr lang="en-US" dirty="0" smtClean="0"/>
              <a:t>Each group gets a different task</a:t>
            </a:r>
          </a:p>
          <a:p>
            <a:pPr lvl="1">
              <a:buFontTx/>
              <a:buChar char="-"/>
            </a:pPr>
            <a:r>
              <a:rPr lang="en-US" dirty="0" smtClean="0"/>
              <a:t>Have them perform the task</a:t>
            </a:r>
          </a:p>
          <a:p>
            <a:pPr lvl="1">
              <a:buFontTx/>
              <a:buChar char="-"/>
            </a:pPr>
            <a:r>
              <a:rPr lang="en-US" dirty="0" smtClean="0"/>
              <a:t>Have them look at possible questions to ask students</a:t>
            </a:r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After activity</a:t>
            </a:r>
          </a:p>
          <a:p>
            <a:pPr lvl="1">
              <a:buFontTx/>
              <a:buChar char="-"/>
            </a:pPr>
            <a:r>
              <a:rPr lang="en-US" dirty="0" smtClean="0"/>
              <a:t>- what grade level did you see this working for?</a:t>
            </a:r>
          </a:p>
          <a:p>
            <a:pPr lvl="1">
              <a:buFontTx/>
              <a:buChar char="-"/>
            </a:pPr>
            <a:r>
              <a:rPr lang="en-US" dirty="0" smtClean="0"/>
              <a:t>When would you use this? As formative assessment? Summative?</a:t>
            </a:r>
          </a:p>
          <a:p>
            <a:pPr lvl="1">
              <a:buFontTx/>
              <a:buChar char="-"/>
            </a:pPr>
            <a:r>
              <a:rPr lang="en-US" dirty="0" smtClean="0"/>
              <a:t>- How did this task vary compared to the others you experienced?</a:t>
            </a:r>
          </a:p>
          <a:p>
            <a:pPr lvl="1">
              <a:buFontTx/>
              <a:buChar char="-"/>
            </a:pPr>
            <a:r>
              <a:rPr lang="en-US" dirty="0" smtClean="0"/>
              <a:t>- any improvements</a:t>
            </a:r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Early Misconceptions to Catch</a:t>
            </a:r>
          </a:p>
          <a:p>
            <a:pPr lvl="1">
              <a:buFontTx/>
              <a:buChar char="-"/>
            </a:pPr>
            <a:r>
              <a:rPr lang="en-US" dirty="0" smtClean="0"/>
              <a:t>- did they create sister chromatids by simply joining homologous pairs together? Or did they model DNA replication at this point?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Divide class into 4 groups</a:t>
            </a:r>
          </a:p>
          <a:p>
            <a:pPr lvl="1">
              <a:buFontTx/>
              <a:buChar char="-"/>
            </a:pPr>
            <a:r>
              <a:rPr lang="en-US" dirty="0" smtClean="0"/>
              <a:t>Each group gets a different task</a:t>
            </a:r>
          </a:p>
          <a:p>
            <a:pPr lvl="1">
              <a:buFontTx/>
              <a:buChar char="-"/>
            </a:pPr>
            <a:r>
              <a:rPr lang="en-US" dirty="0" smtClean="0"/>
              <a:t>Have them perform the task</a:t>
            </a:r>
          </a:p>
          <a:p>
            <a:pPr lvl="1">
              <a:buFontTx/>
              <a:buChar char="-"/>
            </a:pPr>
            <a:r>
              <a:rPr lang="en-US" dirty="0" smtClean="0"/>
              <a:t>Have them look at possible questions to ask students</a:t>
            </a:r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After activity</a:t>
            </a:r>
          </a:p>
          <a:p>
            <a:pPr lvl="1">
              <a:buFontTx/>
              <a:buChar char="-"/>
            </a:pPr>
            <a:r>
              <a:rPr lang="en-US" dirty="0" smtClean="0"/>
              <a:t>- what grade level did you see this working for?</a:t>
            </a:r>
          </a:p>
          <a:p>
            <a:pPr lvl="1">
              <a:buFontTx/>
              <a:buChar char="-"/>
            </a:pPr>
            <a:r>
              <a:rPr lang="en-US" dirty="0" smtClean="0"/>
              <a:t>When would you use this? As formative assessment? Summative?</a:t>
            </a:r>
          </a:p>
          <a:p>
            <a:pPr lvl="1">
              <a:buFontTx/>
              <a:buChar char="-"/>
            </a:pPr>
            <a:r>
              <a:rPr lang="en-US" dirty="0" smtClean="0"/>
              <a:t>- How did this task vary compared to the others you experienced?</a:t>
            </a:r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Early Misconceptions to Catch</a:t>
            </a:r>
          </a:p>
          <a:p>
            <a:pPr lvl="1">
              <a:buFontTx/>
              <a:buChar char="-"/>
            </a:pPr>
            <a:r>
              <a:rPr lang="en-US" dirty="0" smtClean="0"/>
              <a:t>- did they create sister chromatids by simply joining homologous pairs together? Or did they model DNA replication at this point?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Divide class into 4 groups</a:t>
            </a:r>
          </a:p>
          <a:p>
            <a:pPr lvl="1">
              <a:buFontTx/>
              <a:buChar char="-"/>
            </a:pPr>
            <a:r>
              <a:rPr lang="en-US" dirty="0" smtClean="0"/>
              <a:t>Each group gets a different task</a:t>
            </a:r>
          </a:p>
          <a:p>
            <a:pPr lvl="1">
              <a:buFontTx/>
              <a:buChar char="-"/>
            </a:pPr>
            <a:r>
              <a:rPr lang="en-US" dirty="0" smtClean="0"/>
              <a:t>Have them perform the task</a:t>
            </a:r>
          </a:p>
          <a:p>
            <a:pPr lvl="1">
              <a:buFontTx/>
              <a:buChar char="-"/>
            </a:pPr>
            <a:r>
              <a:rPr lang="en-US" dirty="0" smtClean="0"/>
              <a:t>Have them look at possible questions to ask students</a:t>
            </a:r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After activity</a:t>
            </a:r>
          </a:p>
          <a:p>
            <a:pPr lvl="1">
              <a:buFontTx/>
              <a:buChar char="-"/>
            </a:pPr>
            <a:r>
              <a:rPr lang="en-US" dirty="0" smtClean="0"/>
              <a:t>- what grade level did you see this working for?</a:t>
            </a:r>
          </a:p>
          <a:p>
            <a:pPr lvl="1">
              <a:buFontTx/>
              <a:buChar char="-"/>
            </a:pPr>
            <a:r>
              <a:rPr lang="en-US" dirty="0" smtClean="0"/>
              <a:t>When would you use this? As formative assessment? Summative?</a:t>
            </a:r>
          </a:p>
          <a:p>
            <a:pPr lvl="1">
              <a:buFontTx/>
              <a:buChar char="-"/>
            </a:pPr>
            <a:r>
              <a:rPr lang="en-US" dirty="0" smtClean="0"/>
              <a:t>- How did this task vary compared to the others you experienced?</a:t>
            </a:r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Early Misconceptions to Catch</a:t>
            </a:r>
          </a:p>
          <a:p>
            <a:pPr lvl="1">
              <a:buFontTx/>
              <a:buChar char="-"/>
            </a:pPr>
            <a:r>
              <a:rPr lang="en-US" dirty="0" smtClean="0"/>
              <a:t>- did they create sister chromatids by simply joining homologous pairs together? Or did they model DNA replication at this point?</a:t>
            </a:r>
          </a:p>
          <a:p>
            <a:pPr lvl="1">
              <a:buFontTx/>
              <a:buNone/>
            </a:pPr>
            <a:endParaRPr lang="en-US" dirty="0" smtClean="0"/>
          </a:p>
          <a:p>
            <a:pPr lvl="1">
              <a:buFontTx/>
              <a:buNone/>
            </a:pPr>
            <a:r>
              <a:rPr lang="en-US" dirty="0" smtClean="0"/>
              <a:t>Extensions</a:t>
            </a:r>
          </a:p>
          <a:p>
            <a:pPr lvl="1">
              <a:buFontTx/>
              <a:buNone/>
            </a:pPr>
            <a:r>
              <a:rPr lang="en-US" dirty="0" smtClean="0"/>
              <a:t>- Can model</a:t>
            </a:r>
            <a:r>
              <a:rPr lang="en-US" baseline="0" dirty="0" smtClean="0"/>
              <a:t> mistakes in meiosis to demonstrate how polyploidy arises</a:t>
            </a:r>
            <a:endParaRPr lang="en-US" dirty="0" smtClean="0"/>
          </a:p>
          <a:p>
            <a:pPr lvl="1">
              <a:buFontTx/>
              <a:buChar char="-"/>
            </a:pPr>
            <a:r>
              <a:rPr lang="en-US" baseline="0" dirty="0" smtClean="0"/>
              <a:t>Use foam board, long pins to show </a:t>
            </a:r>
            <a:r>
              <a:rPr lang="en-US" baseline="0" dirty="0" err="1" smtClean="0"/>
              <a:t>karyotype</a:t>
            </a:r>
            <a:r>
              <a:rPr lang="en-US" baseline="0" dirty="0" smtClean="0"/>
              <a:t> of cells, can model </a:t>
            </a:r>
            <a:r>
              <a:rPr lang="en-US" baseline="0" dirty="0" err="1" smtClean="0"/>
              <a:t>trisomy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aneuploidy</a:t>
            </a:r>
            <a:r>
              <a:rPr lang="en-US" baseline="0" dirty="0" smtClean="0"/>
              <a:t>, talk about the phenotypes that arise from mistakes of this kind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“I think we’ve all been in this situation before”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 min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10 min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5 minutes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Highlight role play summary – connection between activity and mental</a:t>
            </a:r>
            <a:r>
              <a:rPr lang="en-US" baseline="0" dirty="0" smtClean="0"/>
              <a:t> images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 on activities, improvements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Grade</a:t>
            </a:r>
            <a:r>
              <a:rPr lang="en-US" baseline="0" dirty="0" smtClean="0"/>
              <a:t> 8 – Cell theory moved from grade 9, as well as focus on plant/ animal cell structure</a:t>
            </a:r>
          </a:p>
          <a:p>
            <a:r>
              <a:rPr lang="en-US" baseline="0" dirty="0" smtClean="0"/>
              <a:t>Grade 10 – Cell cycle and Mitosis</a:t>
            </a:r>
          </a:p>
          <a:p>
            <a:r>
              <a:rPr lang="en-US" baseline="0" dirty="0" smtClean="0"/>
              <a:t>Grade 11 – Meiosis and genetic inheritance</a:t>
            </a:r>
          </a:p>
          <a:p>
            <a:r>
              <a:rPr lang="en-US" baseline="0" dirty="0" smtClean="0"/>
              <a:t>Grade 12 – relationship of S phase with DNA Replication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</a:t>
            </a:r>
            <a:r>
              <a:rPr lang="en-US" baseline="0" dirty="0" smtClean="0"/>
              <a:t> location of genes is incorporated, students can actually use it as an alternative method to </a:t>
            </a:r>
            <a:r>
              <a:rPr lang="en-US" baseline="0" dirty="0" err="1" smtClean="0"/>
              <a:t>Punnett</a:t>
            </a:r>
            <a:r>
              <a:rPr lang="en-US" baseline="0" dirty="0" smtClean="0"/>
              <a:t> square algorithm, which is a rote method of learning (not logical) </a:t>
            </a:r>
          </a:p>
          <a:p>
            <a:endParaRPr lang="en-US" baseline="0" dirty="0" smtClean="0"/>
          </a:p>
          <a:p>
            <a:r>
              <a:rPr lang="en-US" baseline="0" dirty="0" smtClean="0"/>
              <a:t>Can help explain different allele combinations in games that can arise as a result of the meiotic process.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Gives student</a:t>
            </a:r>
            <a:r>
              <a:rPr lang="en-US" baseline="0" dirty="0" smtClean="0"/>
              <a:t> impression that cells are “stuck” in a phase, and that these phases are not changing</a:t>
            </a:r>
          </a:p>
          <a:p>
            <a:r>
              <a:rPr lang="en-US" dirty="0" smtClean="0"/>
              <a:t>- Added</a:t>
            </a:r>
            <a:r>
              <a:rPr lang="en-US" baseline="0" dirty="0" smtClean="0"/>
              <a:t> challenges of microscope skills, focusing, which can take away from the conceptual learning of the cell division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Shows possibilities of where different alleles can end up during mitosis (alternative to </a:t>
            </a:r>
            <a:r>
              <a:rPr lang="en-US" dirty="0" err="1" smtClean="0"/>
              <a:t>Punnett</a:t>
            </a:r>
            <a:r>
              <a:rPr lang="en-US" dirty="0" smtClean="0"/>
              <a:t> square algorithm)</a:t>
            </a:r>
            <a:endParaRPr lang="en-US" dirty="0"/>
          </a:p>
          <a:p>
            <a:pPr>
              <a:buFontTx/>
              <a:buChar char="-"/>
            </a:pPr>
            <a:r>
              <a:rPr lang="en-US" baseline="0" dirty="0"/>
              <a:t> </a:t>
            </a:r>
            <a:r>
              <a:rPr lang="en-US" baseline="0" dirty="0" smtClean="0"/>
              <a:t>can be simplified to just cover mitosis</a:t>
            </a:r>
          </a:p>
          <a:p>
            <a:pPr>
              <a:buFontTx/>
              <a:buChar char="-"/>
            </a:pPr>
            <a:r>
              <a:rPr lang="en-US" baseline="0" dirty="0" smtClean="0"/>
              <a:t>- follows movement of chromosomes, connects the phases instead of just looking at process phase by phase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18B961-4EFB-42EE-9115-4071824FCDD3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D6EB98-5521-4599-8F1C-2130C1301331}" type="datetimeFigureOut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7AE0BF5-CFC2-4922-BC5A-A3D6D35A88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6EB98-5521-4599-8F1C-2130C1301331}" type="datetimeFigureOut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AE0BF5-CFC2-4922-BC5A-A3D6D35A88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6EB98-5521-4599-8F1C-2130C1301331}" type="datetimeFigureOut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AE0BF5-CFC2-4922-BC5A-A3D6D35A88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6EB98-5521-4599-8F1C-2130C1301331}" type="datetimeFigureOut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AE0BF5-CFC2-4922-BC5A-A3D6D35A88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6EB98-5521-4599-8F1C-2130C1301331}" type="datetimeFigureOut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AE0BF5-CFC2-4922-BC5A-A3D6D35A88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6EB98-5521-4599-8F1C-2130C1301331}" type="datetimeFigureOut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AE0BF5-CFC2-4922-BC5A-A3D6D35A88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6EB98-5521-4599-8F1C-2130C1301331}" type="datetimeFigureOut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AE0BF5-CFC2-4922-BC5A-A3D6D35A88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6EB98-5521-4599-8F1C-2130C1301331}" type="datetimeFigureOut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AE0BF5-CFC2-4922-BC5A-A3D6D35A88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6EB98-5521-4599-8F1C-2130C1301331}" type="datetimeFigureOut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AE0BF5-CFC2-4922-BC5A-A3D6D35A88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9D6EB98-5521-4599-8F1C-2130C1301331}" type="datetimeFigureOut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AE0BF5-CFC2-4922-BC5A-A3D6D35A88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D6EB98-5521-4599-8F1C-2130C1301331}" type="datetimeFigureOut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7AE0BF5-CFC2-4922-BC5A-A3D6D35A88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9D6EB98-5521-4599-8F1C-2130C1301331}" type="datetimeFigureOut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7AE0BF5-CFC2-4922-BC5A-A3D6D35A88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nPG6480RQo0&amp;feature=related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xplorelearning.com/" TargetMode="External"/><Relationship Id="rId4" Type="http://schemas.openxmlformats.org/officeDocument/2006/relationships/hyperlink" Target="http://www.youtube.com/watch?v=D1_-mQS_FZ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1829761"/>
          </a:xfrm>
        </p:spPr>
        <p:txBody>
          <a:bodyPr/>
          <a:lstStyle/>
          <a:p>
            <a:r>
              <a:rPr lang="en-US" dirty="0" smtClean="0"/>
              <a:t>Cell Growth and Division	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5658296"/>
            <a:ext cx="7772400" cy="1199704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Amy Yu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Biology Honours Specialist AQ</a:t>
            </a:r>
          </a:p>
          <a:p>
            <a:pPr algn="ctr"/>
            <a:r>
              <a:rPr lang="en-US" sz="1700" dirty="0" smtClean="0">
                <a:solidFill>
                  <a:schemeClr val="bg1"/>
                </a:solidFill>
              </a:rPr>
              <a:t>Mentor: Andrew Smereczynsky</a:t>
            </a:r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52226" name="Picture 2" descr="http://www.scientistsatwork.be/files/imagecache/foto_group/files/mitosis_cartoon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340768"/>
            <a:ext cx="4392488" cy="34644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91680" y="4869160"/>
            <a:ext cx="95405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http://www.scientistsatwork.be/files/imagecache/foto_group/files/mitosis_cartoon_1.jpg</a:t>
            </a:r>
            <a:endParaRPr lang="en-US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Computer Animations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sz="2000" dirty="0" smtClean="0"/>
              <a:t>The Stages of Mitosis </a:t>
            </a:r>
            <a:r>
              <a:rPr lang="en-US" sz="1600" dirty="0" smtClean="0">
                <a:hlinkClick r:id="rId3"/>
              </a:rPr>
              <a:t>http://www.youtube.com/watch?v=nPG6480RQo0&amp;feature=related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		</a:t>
            </a:r>
            <a:r>
              <a:rPr lang="en-US" sz="2000" dirty="0" smtClean="0"/>
              <a:t>Meiosis</a:t>
            </a:r>
          </a:p>
          <a:p>
            <a:pPr>
              <a:buNone/>
            </a:pPr>
            <a:r>
              <a:rPr lang="en-US" sz="1600" dirty="0" smtClean="0"/>
              <a:t>     </a:t>
            </a:r>
            <a:r>
              <a:rPr lang="en-US" sz="1600" dirty="0" smtClean="0">
                <a:hlinkClick r:id="rId4"/>
              </a:rPr>
              <a:t> http://www.youtube.com/watch?v=D1_-mQS_FZ0</a:t>
            </a: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Computer Simulations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sz="1800" dirty="0" smtClean="0"/>
              <a:t>Cell Division Gizmo	</a:t>
            </a:r>
            <a:r>
              <a:rPr lang="en-US" sz="1800" dirty="0" smtClean="0">
                <a:hlinkClick r:id="rId5"/>
              </a:rPr>
              <a:t>www.explorelearning.com</a:t>
            </a:r>
            <a:endParaRPr lang="en-US" sz="1800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EA0C2C"/>
                </a:solidFill>
              </a:rPr>
              <a:t>Variety of manipulatives </a:t>
            </a:r>
            <a:r>
              <a:rPr lang="en-US" dirty="0" smtClean="0"/>
              <a:t>(pipe cleaners, magnetized chromosomes, etc.)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Alternatives to paper approaches that emphasize the </a:t>
            </a:r>
            <a:r>
              <a:rPr lang="en-US" sz="3200" i="1" dirty="0" smtClean="0"/>
              <a:t>sequential </a:t>
            </a:r>
            <a:r>
              <a:rPr lang="en-US" sz="3200" dirty="0" smtClean="0"/>
              <a:t>nature of concept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Poor </a:t>
            </a:r>
            <a:r>
              <a:rPr lang="en-US" b="1" i="1" dirty="0" smtClean="0">
                <a:solidFill>
                  <a:srgbClr val="00B050"/>
                </a:solidFill>
              </a:rPr>
              <a:t>conceptual organization </a:t>
            </a:r>
            <a:r>
              <a:rPr lang="en-US" b="1" i="1" dirty="0" smtClean="0"/>
              <a:t>can impede grasp of future, related concepts</a:t>
            </a:r>
          </a:p>
          <a:p>
            <a:endParaRPr lang="en-US" b="1" i="1" dirty="0" smtClean="0"/>
          </a:p>
          <a:p>
            <a:pPr lvl="1"/>
            <a:r>
              <a:rPr lang="en-US" dirty="0" smtClean="0"/>
              <a:t>Confusion about mitosis (Grade 10) can discourage students from learning meiosis in Grade 11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Meiosis and genetic inheritance should be taught </a:t>
            </a:r>
          </a:p>
          <a:p>
            <a:pPr lvl="1">
              <a:buNone/>
            </a:pPr>
            <a:r>
              <a:rPr lang="en-US" dirty="0" smtClean="0"/>
              <a:t>	together to emphasize their </a:t>
            </a:r>
          </a:p>
          <a:p>
            <a:pPr lvl="1">
              <a:buNone/>
            </a:pPr>
            <a:r>
              <a:rPr lang="en-US" dirty="0" smtClean="0"/>
              <a:t>	relatedness</a:t>
            </a:r>
          </a:p>
          <a:p>
            <a:pPr lvl="1">
              <a:buNone/>
            </a:pPr>
            <a:r>
              <a:rPr lang="en-US" dirty="0" smtClean="0"/>
              <a:t> 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What?</a:t>
            </a:r>
            <a:endParaRPr lang="en-US" dirty="0"/>
          </a:p>
        </p:txBody>
      </p:sp>
      <p:pic>
        <p:nvPicPr>
          <p:cNvPr id="2050" name="Picture 2" descr="C:\Documents and Settings\Dave  Paskar\Local Settings\Temporary Internet Files\Content.IE5\76MXT9T8\MC90044190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293096"/>
            <a:ext cx="2304256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00B050"/>
                </a:solidFill>
              </a:rPr>
              <a:t>Isolated conceptual relationships</a:t>
            </a:r>
            <a:r>
              <a:rPr lang="en-US" b="1" i="1" dirty="0" smtClean="0"/>
              <a:t> are taught ambiguously and without connection to the overall picture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Where do homologous chromosomes come from?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sz="1800" dirty="0" smtClean="0"/>
              <a:t>(one comes from maternal gamete, other from paternal gamete)</a:t>
            </a:r>
          </a:p>
          <a:p>
            <a:pPr lvl="1"/>
            <a:endParaRPr lang="en-US" sz="1800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How are chromatid pairs formed? </a:t>
            </a:r>
          </a:p>
          <a:p>
            <a:pPr lvl="1">
              <a:buNone/>
            </a:pPr>
            <a:r>
              <a:rPr lang="en-US" sz="1600" dirty="0" smtClean="0"/>
              <a:t>	(DNA replication – Grade 12 concept)</a:t>
            </a:r>
          </a:p>
          <a:p>
            <a:pPr lvl="1"/>
            <a:endParaRPr lang="en-US" sz="1600" i="1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How are chromsomal reduction, allelic segregation, and gene assortment related?</a:t>
            </a:r>
            <a:r>
              <a:rPr lang="en-US" dirty="0" smtClean="0"/>
              <a:t> </a:t>
            </a:r>
          </a:p>
          <a:p>
            <a:pPr lvl="1">
              <a:buNone/>
            </a:pPr>
            <a:r>
              <a:rPr lang="en-US" sz="1600" dirty="0" smtClean="0"/>
              <a:t>	(these are often depicted separately with separate diagrams, leading students to believe these are isolated events)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01845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dirty="0" smtClean="0"/>
              <a:t>4 stations = 4 “Tasks”</a:t>
            </a:r>
          </a:p>
          <a:p>
            <a:pPr algn="ctr">
              <a:buNone/>
            </a:pPr>
            <a:r>
              <a:rPr lang="en-US" sz="2400" dirty="0" smtClean="0"/>
              <a:t>1 sock = 1 chromosome</a:t>
            </a:r>
          </a:p>
          <a:p>
            <a:pPr algn="ctr">
              <a:buNone/>
            </a:pPr>
            <a:r>
              <a:rPr lang="en-US" sz="2400" dirty="0" smtClean="0"/>
              <a:t>black clips = centromeres</a:t>
            </a:r>
          </a:p>
          <a:p>
            <a:endParaRPr lang="en-US" sz="2400" dirty="0" smtClean="0"/>
          </a:p>
          <a:p>
            <a:r>
              <a:rPr lang="en-US" sz="2400" dirty="0" smtClean="0"/>
              <a:t>As you move through the 4 different “Tasks,” consider:</a:t>
            </a:r>
          </a:p>
          <a:p>
            <a:pPr lvl="1"/>
            <a:r>
              <a:rPr lang="en-US" sz="2000" dirty="0" smtClean="0"/>
              <a:t>grade/ level where “Task” could be used</a:t>
            </a:r>
          </a:p>
          <a:p>
            <a:pPr lvl="1"/>
            <a:r>
              <a:rPr lang="en-US" sz="2000" dirty="0" smtClean="0"/>
              <a:t>where student misconceptions could present themselves</a:t>
            </a:r>
          </a:p>
          <a:p>
            <a:pPr lvl="1"/>
            <a:r>
              <a:rPr lang="en-US" sz="2000" dirty="0" smtClean="0"/>
              <a:t>possible extensions</a:t>
            </a:r>
          </a:p>
          <a:p>
            <a:pPr lvl="1"/>
            <a:r>
              <a:rPr lang="en-US" sz="2000" dirty="0" smtClean="0"/>
              <a:t>how each “Task” differs from another</a:t>
            </a:r>
          </a:p>
          <a:p>
            <a:pPr lvl="1"/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i="1" dirty="0" smtClean="0"/>
              <a:t>Consolidating the process: </a:t>
            </a:r>
            <a:r>
              <a:rPr lang="en-US" dirty="0" smtClean="0"/>
              <a:t> “Chromosomal Socks” Activity</a:t>
            </a:r>
            <a:endParaRPr lang="en-US" dirty="0"/>
          </a:p>
        </p:txBody>
      </p:sp>
      <p:pic>
        <p:nvPicPr>
          <p:cNvPr id="1026" name="Picture 2" descr="C:\Documents and Settings\Dave  Paskar\Local Settings\Temporary Internet Files\Content.IE5\AQB9O34U\MC90030481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1584176" cy="1398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018451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Addresses 3 key events of cell division with which students often have errors:  chromosome doubling, pairing, and separating</a:t>
            </a:r>
          </a:p>
          <a:p>
            <a:endParaRPr lang="en-US" sz="2400" dirty="0" smtClean="0"/>
          </a:p>
          <a:p>
            <a:r>
              <a:rPr lang="en-US" sz="2400" dirty="0" smtClean="0"/>
              <a:t>Clarifies confusion between ploidy (# of sets of chromosomes) with chromosome structure, emphasizes the precision of the meiotic process</a:t>
            </a:r>
          </a:p>
          <a:p>
            <a:endParaRPr lang="en-US" sz="2400" dirty="0" smtClean="0"/>
          </a:p>
          <a:p>
            <a:r>
              <a:rPr lang="en-US" sz="2400" dirty="0" smtClean="0"/>
              <a:t>A kinesthetic, verbal activity which can help both students and teachers identify early misconceptions before they survive and are reinforced</a:t>
            </a:r>
            <a:endParaRPr lang="en-US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i="1" dirty="0" smtClean="0"/>
              <a:t>Consolidating the process: </a:t>
            </a:r>
            <a:r>
              <a:rPr lang="en-US" dirty="0" smtClean="0"/>
              <a:t> “Chromosomal Socks” Activity</a:t>
            </a:r>
            <a:endParaRPr lang="en-US" dirty="0"/>
          </a:p>
        </p:txBody>
      </p:sp>
      <p:pic>
        <p:nvPicPr>
          <p:cNvPr id="1026" name="Picture 2" descr="C:\Documents and Settings\Dave  Paskar\Local Settings\Temporary Internet Files\Content.IE5\AQB9O34U\MC90030481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1584176" cy="1398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i="1" dirty="0" smtClean="0"/>
              <a:t>Consolidating the process: </a:t>
            </a:r>
            <a:r>
              <a:rPr lang="en-US" dirty="0" smtClean="0"/>
              <a:t> “Chromosomal Socks” Activity</a:t>
            </a:r>
            <a:endParaRPr lang="en-US" dirty="0"/>
          </a:p>
        </p:txBody>
      </p:sp>
      <p:pic>
        <p:nvPicPr>
          <p:cNvPr id="1026" name="Picture 2" descr="C:\Documents and Settings\Dave  Paskar\Local Settings\Temporary Internet Files\Content.IE5\AQB9O34U\MC90030481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1584176" cy="1398158"/>
          </a:xfrm>
          <a:prstGeom prst="rect">
            <a:avLst/>
          </a:prstGeom>
          <a:noFill/>
        </p:spPr>
      </p:pic>
      <p:pic>
        <p:nvPicPr>
          <p:cNvPr id="4" name="Picture 2" descr="C:\Users\Amy\Documents\Snagit\19-07-2010 8-55-18 PM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26595" y="1481138"/>
            <a:ext cx="4490809" cy="452596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419872" y="6093296"/>
            <a:ext cx="56509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 smtClean="0"/>
              <a:t>Chinnici, Neth, and Somalin. “Using ‘Chromsomal Socks’ To Demonstrate Ploidy</a:t>
            </a:r>
          </a:p>
          <a:p>
            <a:r>
              <a:rPr lang="en-CA" sz="1100" dirty="0" smtClean="0"/>
              <a:t>In Mitosis and Meiosis.” </a:t>
            </a:r>
            <a:r>
              <a:rPr lang="en-CA" sz="1100" u="sng" dirty="0" smtClean="0"/>
              <a:t>The American Biology Teacher </a:t>
            </a:r>
            <a:r>
              <a:rPr lang="en-CA" sz="1100" dirty="0" smtClean="0"/>
              <a:t>(2006). 68(2):107.</a:t>
            </a:r>
            <a:endParaRPr lang="en-CA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dirty="0" smtClean="0"/>
              <a:t>Individual or group activities that ask students to </a:t>
            </a:r>
            <a:r>
              <a:rPr lang="en-US" b="1" i="1" dirty="0" smtClean="0">
                <a:solidFill>
                  <a:srgbClr val="00B050"/>
                </a:solidFill>
              </a:rPr>
              <a:t>compare and contrast</a:t>
            </a:r>
            <a:r>
              <a:rPr lang="en-US" dirty="0" smtClean="0"/>
              <a:t> , </a:t>
            </a:r>
            <a:r>
              <a:rPr lang="en-US" b="1" i="1" dirty="0" smtClean="0">
                <a:solidFill>
                  <a:srgbClr val="3C743C"/>
                </a:solidFill>
              </a:rPr>
              <a:t>differentiate</a:t>
            </a:r>
            <a:r>
              <a:rPr lang="en-US" dirty="0" smtClean="0"/>
              <a:t>,</a:t>
            </a:r>
            <a:r>
              <a:rPr lang="en-US" b="1" i="1" dirty="0" smtClean="0"/>
              <a:t> </a:t>
            </a:r>
            <a:r>
              <a:rPr lang="en-US" dirty="0" smtClean="0"/>
              <a:t>or </a:t>
            </a:r>
            <a:r>
              <a:rPr lang="en-US" b="1" i="1" dirty="0" smtClean="0">
                <a:solidFill>
                  <a:srgbClr val="008000"/>
                </a:solidFill>
              </a:rPr>
              <a:t>make associations</a:t>
            </a:r>
            <a:r>
              <a:rPr lang="en-US" dirty="0" smtClean="0"/>
              <a:t> are excellent ways to catch </a:t>
            </a:r>
            <a:r>
              <a:rPr lang="en-US" u="sng" dirty="0" smtClean="0"/>
              <a:t>early</a:t>
            </a:r>
            <a:r>
              <a:rPr lang="en-US" dirty="0" smtClean="0"/>
              <a:t> misconceptions and build each student’s confidence with genetics</a:t>
            </a:r>
          </a:p>
          <a:p>
            <a:pPr>
              <a:buNone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Venn diagrams, T-charts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Scrambled terms: place on “mitosis” wall or “meiosis” wall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Students are given a term/ event and organize themselves into “Team Mitosis”, “Team Meiosis,” or both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Differentiating between Mitosis &amp; Meiosis: Tools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b="1" dirty="0" smtClean="0"/>
              <a:t>Teacher: </a:t>
            </a:r>
            <a:r>
              <a:rPr lang="en-US" sz="2000" dirty="0" smtClean="0"/>
              <a:t>	“Notice how during Metaphase I [in meiosis], the 		homologous pairs match up at the equator. This 		differs from metaphase in mitosis, where the 		sister chromatids line up at the equator.”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b="1" dirty="0" smtClean="0"/>
              <a:t>Student:  </a:t>
            </a:r>
            <a:r>
              <a:rPr lang="en-US" sz="2000" dirty="0" smtClean="0"/>
              <a:t>	</a:t>
            </a:r>
            <a:r>
              <a:rPr lang="en-US" sz="2000" i="1" dirty="0" smtClean="0"/>
              <a:t>(confused)</a:t>
            </a:r>
            <a:r>
              <a:rPr lang="en-US" sz="2000" dirty="0" smtClean="0"/>
              <a:t> “Aren’t homologous chromosomes and 		sister chromatids the same thing?”</a:t>
            </a:r>
          </a:p>
          <a:p>
            <a:pPr>
              <a:buNone/>
            </a:pPr>
            <a:endParaRPr lang="en-US" sz="2000" dirty="0" smtClean="0"/>
          </a:p>
          <a:p>
            <a:pPr algn="ctr">
              <a:buNone/>
            </a:pPr>
            <a:r>
              <a:rPr lang="en-US" sz="2000" b="1" i="1" dirty="0" smtClean="0"/>
              <a:t>[After backtracking for the 3</a:t>
            </a:r>
            <a:r>
              <a:rPr lang="en-US" sz="2000" b="1" i="1" baseline="30000" dirty="0" smtClean="0"/>
              <a:t>rd</a:t>
            </a:r>
            <a:r>
              <a:rPr lang="en-US" sz="2000" b="1" i="1" dirty="0" smtClean="0"/>
              <a:t> time this week, this lesson goes over time and/or is unfinished, much to the teacher’s delight]</a:t>
            </a:r>
          </a:p>
          <a:p>
            <a:pPr algn="ctr">
              <a:buNone/>
            </a:pP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importance of words …</a:t>
            </a:r>
            <a:endParaRPr lang="en-US" dirty="0"/>
          </a:p>
        </p:txBody>
      </p:sp>
      <p:pic>
        <p:nvPicPr>
          <p:cNvPr id="7170" name="Picture 2" descr="C:\Documents and Settings\Dave  Paskar\Local Settings\Temporary Internet Files\Content.IE5\S3H1ZMHB\MC90007871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221088"/>
            <a:ext cx="2736304" cy="2160240"/>
          </a:xfrm>
          <a:prstGeom prst="rect">
            <a:avLst/>
          </a:prstGeom>
          <a:noFill/>
        </p:spPr>
      </p:pic>
      <p:pic>
        <p:nvPicPr>
          <p:cNvPr id="7172" name="Picture 4" descr="C:\Documents and Settings\Dave  Paskar\Local Settings\Temporary Internet Files\Content.IE5\8Z5PXWAT\MC90007882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293096"/>
            <a:ext cx="1800200" cy="198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Foldables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/>
            <a:r>
              <a:rPr lang="en-US" dirty="0" smtClean="0"/>
              <a:t>ABC’s Activity: Vocabulary Brainstorm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Quiz-Quiz-Swap</a:t>
            </a:r>
          </a:p>
          <a:p>
            <a:pPr algn="ctr">
              <a:buNone/>
            </a:pPr>
            <a:endParaRPr lang="en-US" dirty="0" smtClean="0"/>
          </a:p>
          <a:p>
            <a:pPr algn="ctr"/>
            <a:r>
              <a:rPr lang="en-US" dirty="0" smtClean="0"/>
              <a:t>Word Walls</a:t>
            </a:r>
          </a:p>
          <a:p>
            <a:pPr algn="ctr">
              <a:buNone/>
            </a:pPr>
            <a:endParaRPr lang="en-US" dirty="0" smtClean="0"/>
          </a:p>
          <a:p>
            <a:pPr algn="ctr"/>
            <a:r>
              <a:rPr lang="en-US" dirty="0" smtClean="0"/>
              <a:t>Picture Cards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Mastering the Vocabulary: Tools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Materials</a:t>
            </a:r>
          </a:p>
          <a:p>
            <a:pPr lvl="1"/>
            <a:r>
              <a:rPr lang="en-US" sz="2000" dirty="0" smtClean="0"/>
              <a:t>jerseys/ T-shirts of different </a:t>
            </a:r>
            <a:r>
              <a:rPr lang="en-US" sz="2000" dirty="0" err="1" smtClean="0"/>
              <a:t>colours</a:t>
            </a:r>
            <a:r>
              <a:rPr lang="en-US" sz="2000" dirty="0" smtClean="0"/>
              <a:t> (4 each)</a:t>
            </a:r>
          </a:p>
          <a:p>
            <a:pPr lvl="1"/>
            <a:r>
              <a:rPr lang="en-US" sz="2000" dirty="0" err="1" smtClean="0"/>
              <a:t>stockcards</a:t>
            </a:r>
            <a:r>
              <a:rPr lang="en-US" sz="2000" dirty="0" smtClean="0"/>
              <a:t> with terms or concepts to be covered</a:t>
            </a:r>
          </a:p>
          <a:p>
            <a:pPr lvl="1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Benefits</a:t>
            </a:r>
          </a:p>
          <a:p>
            <a:pPr lvl="1"/>
            <a:r>
              <a:rPr lang="en-US" sz="2000" dirty="0" smtClean="0"/>
              <a:t>low-cost materials</a:t>
            </a:r>
          </a:p>
          <a:p>
            <a:pPr lvl="1"/>
            <a:r>
              <a:rPr lang="en-US" sz="2000" dirty="0" smtClean="0"/>
              <a:t>engages all of the senses – appeals to auditory, kinesthetic, interpersonal and visual learners</a:t>
            </a:r>
          </a:p>
          <a:p>
            <a:pPr lvl="1"/>
            <a:r>
              <a:rPr lang="en-US" sz="2000" dirty="0" smtClean="0"/>
              <a:t>concrete learning of an abstract concept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Extensions or Applications</a:t>
            </a:r>
          </a:p>
          <a:p>
            <a:pPr lvl="1"/>
            <a:r>
              <a:rPr lang="en-US" sz="2000" dirty="0" smtClean="0"/>
              <a:t>can be extended to demonstrate meiosis, mistakes in meiosis leading to polyploidy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Role-Playing Mitosis</a:t>
            </a:r>
            <a:endParaRPr lang="en-US" dirty="0"/>
          </a:p>
        </p:txBody>
      </p:sp>
      <p:pic>
        <p:nvPicPr>
          <p:cNvPr id="1026" name="Picture 2" descr="C:\Documents and Settings\Dave  Paskar\Local Settings\Temporary Internet Files\Content.IE5\M8918EKU\MC90032609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476672"/>
            <a:ext cx="1512168" cy="1279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“Quiz-Quiz-Swap!”</a:t>
            </a:r>
          </a:p>
          <a:p>
            <a:pPr lvl="1"/>
            <a:r>
              <a:rPr lang="en-US" dirty="0" smtClean="0"/>
              <a:t>Find a partner, quiz each other, and then SWAP!</a:t>
            </a:r>
          </a:p>
          <a:p>
            <a:endParaRPr lang="en-US" dirty="0" smtClean="0"/>
          </a:p>
          <a:p>
            <a:r>
              <a:rPr lang="en-US" dirty="0" smtClean="0"/>
              <a:t>Uses</a:t>
            </a:r>
          </a:p>
          <a:p>
            <a:pPr lvl="1"/>
            <a:r>
              <a:rPr lang="en-US" dirty="0" smtClean="0"/>
              <a:t>As a social, enjoyable activity to review unit </a:t>
            </a:r>
          </a:p>
          <a:p>
            <a:pPr lvl="1">
              <a:buNone/>
            </a:pPr>
            <a:r>
              <a:rPr lang="en-US" dirty="0" smtClean="0"/>
              <a:t>	vocabulary</a:t>
            </a:r>
          </a:p>
          <a:p>
            <a:pPr lvl="1"/>
            <a:r>
              <a:rPr lang="en-US" dirty="0" smtClean="0"/>
              <a:t>To supplement Unit Test Review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Benefits</a:t>
            </a:r>
          </a:p>
          <a:p>
            <a:pPr lvl="1"/>
            <a:r>
              <a:rPr lang="en-US" dirty="0" smtClean="0"/>
              <a:t>Engages variety of learners (visual, verbal, kinesthetic)</a:t>
            </a:r>
          </a:p>
          <a:p>
            <a:pPr lvl="1"/>
            <a:r>
              <a:rPr lang="en-US" dirty="0" smtClean="0"/>
              <a:t>Opportunities for student peer feedback </a:t>
            </a:r>
          </a:p>
          <a:p>
            <a:pPr lvl="1"/>
            <a:r>
              <a:rPr lang="en-US" dirty="0" smtClean="0"/>
              <a:t>Excellent formative assessment</a:t>
            </a:r>
          </a:p>
          <a:p>
            <a:pPr lvl="1"/>
            <a:r>
              <a:rPr lang="en-US" dirty="0" smtClean="0"/>
              <a:t>Empowers students to familiarize with accurate terms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Genetics Vocabulary Energizer</a:t>
            </a:r>
            <a:endParaRPr lang="en-US" dirty="0"/>
          </a:p>
        </p:txBody>
      </p:sp>
      <p:pic>
        <p:nvPicPr>
          <p:cNvPr id="3074" name="Picture 2" descr="C:\Documents and Settings\Dave  Paskar\Local Settings\Temporary Internet Files\Content.IE5\P4RS32AU\MC90007879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2276872"/>
            <a:ext cx="1440135" cy="20788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Causes of cancer, cancer treatments</a:t>
            </a:r>
          </a:p>
          <a:p>
            <a:pPr algn="ctr">
              <a:buNone/>
            </a:pPr>
            <a:endParaRPr lang="en-US" dirty="0" smtClean="0"/>
          </a:p>
          <a:p>
            <a:pPr algn="ctr"/>
            <a:r>
              <a:rPr lang="en-US" dirty="0" smtClean="0"/>
              <a:t>Stem cell research</a:t>
            </a:r>
          </a:p>
          <a:p>
            <a:pPr algn="ctr">
              <a:buNone/>
            </a:pPr>
            <a:endParaRPr lang="en-US" dirty="0" smtClean="0"/>
          </a:p>
          <a:p>
            <a:pPr algn="ctr"/>
            <a:r>
              <a:rPr lang="en-US" dirty="0" smtClean="0"/>
              <a:t>Cloning</a:t>
            </a:r>
          </a:p>
          <a:p>
            <a:pPr algn="ctr">
              <a:buNone/>
            </a:pPr>
            <a:endParaRPr lang="en-US" dirty="0" smtClean="0"/>
          </a:p>
          <a:p>
            <a:pPr algn="ctr"/>
            <a:r>
              <a:rPr lang="en-US" dirty="0" smtClean="0"/>
              <a:t>Genetic diseases arising from mistakes in meiosis (polyploidy), sex-linked diseases</a:t>
            </a:r>
          </a:p>
          <a:p>
            <a:pPr algn="ctr">
              <a:buNone/>
            </a:pPr>
            <a:endParaRPr lang="en-US" dirty="0" smtClean="0"/>
          </a:p>
          <a:p>
            <a:pPr algn="ctr"/>
            <a:r>
              <a:rPr lang="en-US" dirty="0" smtClean="0"/>
              <a:t>Fertility and other reproductive issues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Applications and Societal Implications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graphic organizers, collaborative learning activities, microscope labs</a:t>
            </a:r>
          </a:p>
          <a:p>
            <a:pPr lvl="1" algn="ctr">
              <a:buNone/>
            </a:pPr>
            <a:r>
              <a:rPr lang="en-US" sz="1800" i="1" dirty="0" smtClean="0"/>
              <a:t>Listen/watch for misconceptions, catch them early!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err="1" smtClean="0">
                <a:solidFill>
                  <a:srgbClr val="8A0263"/>
                </a:solidFill>
              </a:rPr>
              <a:t>Bajema</a:t>
            </a:r>
            <a:r>
              <a:rPr lang="en-US" dirty="0" smtClean="0">
                <a:solidFill>
                  <a:srgbClr val="8A0263"/>
                </a:solidFill>
              </a:rPr>
              <a:t> strategy </a:t>
            </a:r>
          </a:p>
          <a:p>
            <a:pPr lvl="1" algn="ctr">
              <a:buNone/>
            </a:pPr>
            <a:r>
              <a:rPr lang="en-US" sz="1800" i="1" dirty="0" smtClean="0"/>
              <a:t>pencil-and-paper check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>
                <a:solidFill>
                  <a:srgbClr val="CC00CC"/>
                </a:solidFill>
              </a:rPr>
              <a:t>Role Play Summary</a:t>
            </a:r>
          </a:p>
          <a:p>
            <a:pPr lvl="1" algn="ctr">
              <a:buNone/>
            </a:pPr>
            <a:r>
              <a:rPr lang="en-US" sz="1800" i="1" dirty="0" smtClean="0"/>
              <a:t>to ensure connection between physical activity and mental images of mitosis</a:t>
            </a:r>
          </a:p>
          <a:p>
            <a:pPr lvl="1" algn="ctr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Formative Assessment Ideas</a:t>
            </a:r>
            <a:br>
              <a:rPr lang="en-US" dirty="0" smtClean="0"/>
            </a:br>
            <a:r>
              <a:rPr lang="en-US" sz="2200" dirty="0" smtClean="0"/>
              <a:t>Lesson Sequence available in Handout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Possible Criteria to Evaluate Student Understanding of Cell Division</a:t>
            </a:r>
          </a:p>
          <a:p>
            <a:pPr lvl="1" algn="ctr">
              <a:buFont typeface="Arial" pitchFamily="34" charset="0"/>
              <a:buChar char="•"/>
            </a:pPr>
            <a:r>
              <a:rPr lang="en-US" sz="1800" i="1" dirty="0" smtClean="0"/>
              <a:t>vocabulary</a:t>
            </a:r>
          </a:p>
          <a:p>
            <a:pPr lvl="1" algn="ctr">
              <a:buFont typeface="Arial" pitchFamily="34" charset="0"/>
              <a:buChar char="•"/>
            </a:pPr>
            <a:r>
              <a:rPr lang="en-US" sz="1800" i="1" dirty="0" smtClean="0"/>
              <a:t>drawing or interpretation of phases</a:t>
            </a:r>
          </a:p>
          <a:p>
            <a:pPr lvl="1" algn="ctr">
              <a:buFont typeface="Arial" pitchFamily="34" charset="0"/>
              <a:buChar char="•"/>
            </a:pPr>
            <a:r>
              <a:rPr lang="en-US" sz="1800" i="1" dirty="0" smtClean="0"/>
              <a:t>accurate labeling of structures</a:t>
            </a:r>
          </a:p>
          <a:p>
            <a:pPr lvl="1" algn="ctr">
              <a:buFont typeface="Arial" pitchFamily="34" charset="0"/>
              <a:buChar char="•"/>
            </a:pPr>
            <a:r>
              <a:rPr lang="en-US" sz="1800" i="1" dirty="0" smtClean="0"/>
              <a:t>accurate depiction of sequential events</a:t>
            </a:r>
          </a:p>
          <a:p>
            <a:pPr algn="ctr"/>
            <a:endParaRPr lang="en-US" dirty="0" smtClean="0"/>
          </a:p>
          <a:p>
            <a:pPr algn="ctr">
              <a:buNone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Give students choice, differentiate possible products:</a:t>
            </a:r>
          </a:p>
          <a:p>
            <a:pPr lvl="1" algn="ctr">
              <a:buFont typeface="Arial" pitchFamily="34" charset="0"/>
              <a:buChar char="•"/>
            </a:pPr>
            <a:r>
              <a:rPr lang="en-US" sz="1800" i="1" dirty="0" smtClean="0"/>
              <a:t>“Mitosis Booklet” or “Meiosis Booklet”</a:t>
            </a:r>
          </a:p>
          <a:p>
            <a:pPr lvl="1" algn="ctr">
              <a:buFont typeface="Arial" pitchFamily="34" charset="0"/>
              <a:buChar char="•"/>
            </a:pPr>
            <a:r>
              <a:rPr lang="en-US" sz="1800" i="1" dirty="0" smtClean="0"/>
              <a:t>Comic strip – using Comic Life Technology</a:t>
            </a:r>
          </a:p>
          <a:p>
            <a:pPr lvl="1" algn="ctr">
              <a:buFont typeface="Arial" pitchFamily="34" charset="0"/>
              <a:buChar char="•"/>
            </a:pPr>
            <a:r>
              <a:rPr lang="en-US" sz="1800" i="1" dirty="0" smtClean="0"/>
              <a:t>TV Script – TV skit</a:t>
            </a:r>
          </a:p>
          <a:p>
            <a:pPr lvl="1" algn="ctr">
              <a:buFont typeface="Arial" pitchFamily="34" charset="0"/>
              <a:buChar char="•"/>
            </a:pPr>
            <a:r>
              <a:rPr lang="en-US" sz="1800" i="1" dirty="0" smtClean="0"/>
              <a:t>Animations</a:t>
            </a:r>
          </a:p>
          <a:p>
            <a:pPr lvl="1" algn="ctr">
              <a:buFont typeface="Arial" pitchFamily="34" charset="0"/>
              <a:buChar char="•"/>
            </a:pPr>
            <a:r>
              <a:rPr lang="en-US" sz="1800" i="1" dirty="0" smtClean="0"/>
              <a:t>Poem or Song</a:t>
            </a:r>
          </a:p>
          <a:p>
            <a:pPr lvl="1" algn="ctr">
              <a:buFont typeface="Arial" pitchFamily="34" charset="0"/>
              <a:buChar char="•"/>
            </a:pPr>
            <a:endParaRPr lang="en-US" sz="1800" i="1" dirty="0" smtClean="0"/>
          </a:p>
          <a:p>
            <a:pPr lvl="1" algn="ctr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Summative Assessment Ideas</a:t>
            </a:r>
            <a:br>
              <a:rPr lang="en-US" dirty="0" smtClean="0"/>
            </a:br>
            <a:r>
              <a:rPr lang="en-US" sz="2200" dirty="0" smtClean="0"/>
              <a:t>Lesson Sequence available in Handout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Hopefully this can be added to your </a:t>
            </a:r>
          </a:p>
          <a:p>
            <a:pPr algn="ctr">
              <a:buNone/>
            </a:pPr>
            <a:r>
              <a:rPr lang="en-US" dirty="0" smtClean="0"/>
              <a:t>teacher toolbox!</a:t>
            </a:r>
          </a:p>
          <a:p>
            <a:pPr algn="r">
              <a:buNone/>
            </a:pPr>
            <a:r>
              <a:rPr lang="en-US" i="1" dirty="0" smtClean="0"/>
              <a:t>Thank You!</a:t>
            </a:r>
            <a:endParaRPr lang="en-US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1026" name="Picture 2" descr="C:\Documents and Settings\Dave  Paskar\Local Settings\Temporary Internet Files\Content.IE5\8Z5PXWAT\MC90044193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412776"/>
            <a:ext cx="3005236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Curriculum …</a:t>
            </a:r>
            <a:endParaRPr lang="en-US" dirty="0"/>
          </a:p>
        </p:txBody>
      </p:sp>
      <p:pic>
        <p:nvPicPr>
          <p:cNvPr id="1026" name="Picture 2" descr="C:\Users\Amy\Documents\Snagit\20-07-2010 9-13-47 PM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196752"/>
            <a:ext cx="7416824" cy="4528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Grade 10 Science Comparison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763688" y="1772816"/>
          <a:ext cx="5856312" cy="3665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3048000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 Applied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 Academic</a:t>
                      </a:r>
                      <a:endParaRPr lang="en-US" sz="2800" dirty="0"/>
                    </a:p>
                  </a:txBody>
                  <a:tcPr/>
                </a:tc>
              </a:tr>
              <a:tr h="2679159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en-US" sz="240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400" dirty="0" smtClean="0"/>
                        <a:t>Cell cycle,</a:t>
                      </a:r>
                      <a:r>
                        <a:rPr lang="en-US" sz="2400" baseline="0" dirty="0" smtClean="0"/>
                        <a:t> including mitosis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2400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400" baseline="0" dirty="0" smtClean="0"/>
                        <a:t>No meiosis covered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en-US" sz="240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400" dirty="0" smtClean="0"/>
                        <a:t>Cell cycle</a:t>
                      </a:r>
                      <a:endParaRPr lang="en-US" sz="2400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2400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400" baseline="0" dirty="0" smtClean="0"/>
                        <a:t>Mitosis in detail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2400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400" baseline="0" dirty="0" smtClean="0"/>
                        <a:t>No meiosis covered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Grade 11 Biology Comparison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691680" y="1484784"/>
          <a:ext cx="5904656" cy="4176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0118"/>
                <a:gridCol w="2774538"/>
              </a:tblGrid>
              <a:tr h="68850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11</a:t>
                      </a:r>
                      <a:r>
                        <a:rPr lang="en-US" sz="2800" baseline="0" dirty="0" smtClean="0"/>
                        <a:t> College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11</a:t>
                      </a:r>
                      <a:r>
                        <a:rPr lang="en-US" sz="2800" baseline="0" dirty="0" smtClean="0"/>
                        <a:t> University</a:t>
                      </a:r>
                      <a:endParaRPr lang="en-US" sz="2800" dirty="0"/>
                    </a:p>
                  </a:txBody>
                  <a:tcPr/>
                </a:tc>
              </a:tr>
              <a:tr h="3487961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en-US" sz="2400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400" baseline="0" dirty="0" smtClean="0"/>
                        <a:t>Differentiating between mitosis &amp; meiosis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2200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400" baseline="0" dirty="0" smtClean="0"/>
                        <a:t>Function of meiosis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800" baseline="0" dirty="0" smtClean="0"/>
                        <a:t>Including phases of mitosis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en-US" sz="240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400" baseline="0" dirty="0" smtClean="0"/>
                        <a:t>No mitosis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2400" baseline="0" dirty="0" smtClean="0"/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2400" baseline="0" dirty="0" smtClean="0"/>
                        <a:t>Meiosis in detail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800" baseline="0" dirty="0" smtClean="0"/>
                        <a:t>Including phases, random assortment, crossing over, and non-disjunction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sz="2400" baseline="0" dirty="0" smtClean="0"/>
                    </a:p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t">
              <a:buNone/>
            </a:pPr>
            <a:r>
              <a:rPr lang="en-US" sz="2400" b="1" i="1" dirty="0" smtClean="0"/>
              <a:t>1. </a:t>
            </a:r>
            <a:r>
              <a:rPr lang="en-US" sz="2400" b="1" i="1" dirty="0" smtClean="0">
                <a:solidFill>
                  <a:srgbClr val="46328E"/>
                </a:solidFill>
              </a:rPr>
              <a:t>Differentiating between mitosis and meiosis</a:t>
            </a:r>
          </a:p>
          <a:p>
            <a:pPr algn="ctr" fontAlgn="t">
              <a:buFont typeface="Arial" pitchFamily="34" charset="0"/>
              <a:buChar char="•"/>
            </a:pPr>
            <a:r>
              <a:rPr lang="en-US" sz="1800" dirty="0" smtClean="0"/>
              <a:t>Sex cells vs. somatic cells vs. body cells</a:t>
            </a:r>
          </a:p>
          <a:p>
            <a:pPr algn="ctr" fontAlgn="t">
              <a:buFont typeface="Arial" pitchFamily="34" charset="0"/>
              <a:buChar char="•"/>
            </a:pPr>
            <a:r>
              <a:rPr lang="en-US" sz="1800" dirty="0" smtClean="0"/>
              <a:t>What are gametes and when are they created?</a:t>
            </a:r>
          </a:p>
          <a:p>
            <a:pPr algn="ctr" fontAlgn="t">
              <a:buFont typeface="Arial" pitchFamily="34" charset="0"/>
              <a:buChar char="•"/>
            </a:pPr>
            <a:r>
              <a:rPr lang="en-US" sz="1800" dirty="0" smtClean="0"/>
              <a:t>haploid vs. diploid cells </a:t>
            </a:r>
          </a:p>
          <a:p>
            <a:pPr fontAlgn="t">
              <a:buFont typeface="Arial" pitchFamily="34" charset="0"/>
              <a:buChar char="•"/>
            </a:pPr>
            <a:endParaRPr lang="en-US" sz="1800" dirty="0" smtClean="0"/>
          </a:p>
          <a:p>
            <a:pPr fontAlgn="t">
              <a:buNone/>
            </a:pPr>
            <a:r>
              <a:rPr lang="en-US" sz="2400" b="1" i="1" dirty="0" smtClean="0"/>
              <a:t>2. </a:t>
            </a:r>
            <a:r>
              <a:rPr lang="en-US" sz="2400" b="1" i="1" dirty="0" smtClean="0">
                <a:solidFill>
                  <a:srgbClr val="0070C0"/>
                </a:solidFill>
              </a:rPr>
              <a:t>Accurate vocabulary is required for accurate description of processes</a:t>
            </a:r>
          </a:p>
          <a:p>
            <a:pPr algn="ctr" fontAlgn="t">
              <a:buFont typeface="Arial" pitchFamily="34" charset="0"/>
              <a:buChar char="•"/>
            </a:pPr>
            <a:r>
              <a:rPr lang="en-US" sz="1800" dirty="0" smtClean="0"/>
              <a:t>“allele” and “gene” are used interchangably</a:t>
            </a:r>
          </a:p>
          <a:p>
            <a:pPr algn="ctr" fontAlgn="t">
              <a:buFont typeface="Arial" pitchFamily="34" charset="0"/>
              <a:buChar char="•"/>
            </a:pPr>
            <a:r>
              <a:rPr lang="en-US" sz="1800" dirty="0" smtClean="0"/>
              <a:t>“homologous pairs” often confused with “sister chromatids” or the ambiguous term “chromosomes”</a:t>
            </a:r>
          </a:p>
          <a:p>
            <a:pPr fontAlgn="t">
              <a:buFont typeface="Arial" pitchFamily="34" charset="0"/>
              <a:buChar char="•"/>
            </a:pPr>
            <a:endParaRPr lang="en-US" sz="1800" dirty="0" smtClean="0"/>
          </a:p>
          <a:p>
            <a:pPr fontAlgn="t">
              <a:buNone/>
            </a:pPr>
            <a:r>
              <a:rPr lang="en-US" sz="2400" b="1" i="1" dirty="0" smtClean="0"/>
              <a:t>3. </a:t>
            </a:r>
            <a:r>
              <a:rPr lang="en-US" sz="2400" b="1" i="1" dirty="0" smtClean="0">
                <a:solidFill>
                  <a:schemeClr val="accent1">
                    <a:lumMod val="75000"/>
                  </a:schemeClr>
                </a:solidFill>
              </a:rPr>
              <a:t>Resources often do not depict a process, just a  static picture of isolated stages /events</a:t>
            </a:r>
          </a:p>
          <a:p>
            <a:pPr fontAlgn="t">
              <a:buNone/>
            </a:pPr>
            <a:endParaRPr lang="en-US" sz="2400" b="1" i="1" dirty="0" smtClean="0"/>
          </a:p>
          <a:p>
            <a:pPr fontAlgn="t">
              <a:buFont typeface="Arial" pitchFamily="34" charset="0"/>
              <a:buChar char="•"/>
            </a:pPr>
            <a:endParaRPr lang="en-US" sz="1800" dirty="0" smtClean="0"/>
          </a:p>
          <a:p>
            <a:pPr fontAlgn="t">
              <a:buNone/>
            </a:pPr>
            <a:endParaRPr lang="en-US" sz="1800" dirty="0" smtClean="0"/>
          </a:p>
          <a:p>
            <a:pPr algn="ctr" fontAlgn="t">
              <a:buFont typeface="Arial" pitchFamily="34" charset="0"/>
              <a:buChar char="•"/>
            </a:pPr>
            <a:endParaRPr lang="en-US" dirty="0" smtClean="0"/>
          </a:p>
          <a:p>
            <a:pPr algn="ctr" fontAlgn="t"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 Challenges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classic textbook diagrams</a:t>
            </a:r>
            <a:endParaRPr lang="en-US" dirty="0"/>
          </a:p>
        </p:txBody>
      </p:sp>
      <p:pic>
        <p:nvPicPr>
          <p:cNvPr id="5122" name="Picture 2" descr="c:\documents and settings\dave  paskar\my documents\snagit\14-07-2010 7-05-50 PM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556792"/>
            <a:ext cx="5200799" cy="355359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23528" y="5229200"/>
            <a:ext cx="85506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http://www.le.ac.uk/ge/genie/vgec/images/mitosis_meiosis.png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012160" y="1412776"/>
            <a:ext cx="28083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Does not depict mitosis or meiosis as a dynamic, ongoing process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Observing dead mitotic cells under a microscope presents similar problems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Reinforces the misconception that cell division occurs in defined, isolated “stages”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Does not follow location of genes at different loci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Studying “living” cells using microscope slides </a:t>
            </a:r>
            <a:endParaRPr lang="en-US" dirty="0"/>
          </a:p>
        </p:txBody>
      </p:sp>
      <p:pic>
        <p:nvPicPr>
          <p:cNvPr id="1026" name="Picture 2" descr="c:\documents and settings\dave  paskar\my documents\snagit\14-07-2010 9-47-40 PM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276872"/>
            <a:ext cx="5256584" cy="288032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203848" y="5805264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sz="1400" dirty="0" smtClean="0"/>
              <a:t>www.biologycorner.com/resources/onionmitosis.jpg</a:t>
            </a:r>
            <a:endParaRPr lang="en-US" sz="1400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395536" y="1628800"/>
            <a:ext cx="1778496" cy="1548752"/>
          </a:xfrm>
          <a:prstGeom prst="wedgeRoundRectCallout">
            <a:avLst>
              <a:gd name="adj1" fmla="val 65930"/>
              <a:gd name="adj2" fmla="val 75756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MISS!?!?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I can’t see anything!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556793"/>
            <a:ext cx="8229600" cy="57606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Bajema Strategy (Mertens &amp; Walker, 1992)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Improving the Pencil-and-Paper Approach</a:t>
            </a:r>
            <a:endParaRPr lang="en-US" dirty="0"/>
          </a:p>
        </p:txBody>
      </p:sp>
      <p:pic>
        <p:nvPicPr>
          <p:cNvPr id="6146" name="Picture 2" descr="c:\documents and settings\dave  paskar\my documents\snagit\14-07-2010 7-21-51 P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76872"/>
            <a:ext cx="1914525" cy="2809875"/>
          </a:xfrm>
          <a:prstGeom prst="rect">
            <a:avLst/>
          </a:prstGeom>
          <a:noFill/>
        </p:spPr>
      </p:pic>
      <p:pic>
        <p:nvPicPr>
          <p:cNvPr id="6147" name="Picture 3" descr="c:\documents and settings\dave  paskar\my documents\snagit\14-07-2010 7-22-37 P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2276872"/>
            <a:ext cx="2016224" cy="2808312"/>
          </a:xfrm>
          <a:prstGeom prst="rect">
            <a:avLst/>
          </a:prstGeom>
          <a:noFill/>
        </p:spPr>
      </p:pic>
      <p:pic>
        <p:nvPicPr>
          <p:cNvPr id="6148" name="Picture 4" descr="c:\documents and settings\dave  paskar\my documents\snagit\14-07-2010 7-23-55 P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2276872"/>
            <a:ext cx="3829050" cy="280987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11560" y="5229200"/>
            <a:ext cx="127870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Students use coloured pencils and draw 2 pairs of chromosomes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Genes (e.g. A/a or B/b) may be placed on them to trace their movement </a:t>
            </a:r>
          </a:p>
          <a:p>
            <a:pPr lvl="1"/>
            <a:r>
              <a:rPr lang="en-US" dirty="0" smtClean="0"/>
              <a:t>(great alternative to the Mendelian punnett square algorithm)</a:t>
            </a:r>
          </a:p>
          <a:p>
            <a:pPr lvl="4">
              <a:buFont typeface="Arial" pitchFamily="34" charset="0"/>
              <a:buChar char="•"/>
            </a:pPr>
            <a:r>
              <a:rPr lang="en-US" dirty="0" smtClean="0"/>
              <a:t>Sequence of events in meiosis is traceable	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1512</TotalTime>
  <Words>1533</Words>
  <Application>Microsoft Office PowerPoint</Application>
  <PresentationFormat>On-screen Show (4:3)</PresentationFormat>
  <Paragraphs>306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Concourse</vt:lpstr>
      <vt:lpstr>Cell Growth and Division  </vt:lpstr>
      <vt:lpstr>Genetics Vocabulary Energizer</vt:lpstr>
      <vt:lpstr>In the Curriculum …</vt:lpstr>
      <vt:lpstr>Grade 10 Science Comparison</vt:lpstr>
      <vt:lpstr>Grade 11 Biology Comparison</vt:lpstr>
      <vt:lpstr>Student Challenges</vt:lpstr>
      <vt:lpstr>The classic textbook diagrams</vt:lpstr>
      <vt:lpstr>Studying “living” cells using microscope slides </vt:lpstr>
      <vt:lpstr>Improving the Pencil-and-Paper Approach</vt:lpstr>
      <vt:lpstr>Alternatives to paper approaches that emphasize the sequential nature of concept</vt:lpstr>
      <vt:lpstr>So What?</vt:lpstr>
      <vt:lpstr>So What?</vt:lpstr>
      <vt:lpstr>Consolidating the process:  “Chromosomal Socks” Activity</vt:lpstr>
      <vt:lpstr>Consolidating the process:  “Chromosomal Socks” Activity</vt:lpstr>
      <vt:lpstr>Consolidating the process:  “Chromosomal Socks” Activity</vt:lpstr>
      <vt:lpstr>Differentiating between Mitosis &amp; Meiosis: Tools</vt:lpstr>
      <vt:lpstr>the importance of words …</vt:lpstr>
      <vt:lpstr>Mastering the Vocabulary: Tools</vt:lpstr>
      <vt:lpstr>Role-Playing Mitosis</vt:lpstr>
      <vt:lpstr>Applications and Societal Implications</vt:lpstr>
      <vt:lpstr> Formative Assessment Ideas Lesson Sequence available in Handout </vt:lpstr>
      <vt:lpstr> Summative Assessment Ideas Lesson Sequence available in Handout </vt:lpstr>
      <vt:lpstr>Questions?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Growth and Division  </dc:title>
  <dc:creator>Valued Acer Customer</dc:creator>
  <cp:lastModifiedBy>Amy</cp:lastModifiedBy>
  <cp:revision>60</cp:revision>
  <dcterms:created xsi:type="dcterms:W3CDTF">2010-07-14T12:40:48Z</dcterms:created>
  <dcterms:modified xsi:type="dcterms:W3CDTF">2010-07-21T20:07:51Z</dcterms:modified>
</cp:coreProperties>
</file>