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57" r:id="rId3"/>
    <p:sldId id="263" r:id="rId4"/>
    <p:sldId id="260" r:id="rId5"/>
    <p:sldId id="281" r:id="rId6"/>
    <p:sldId id="266" r:id="rId7"/>
    <p:sldId id="290" r:id="rId8"/>
    <p:sldId id="299" r:id="rId9"/>
    <p:sldId id="262" r:id="rId10"/>
    <p:sldId id="282" r:id="rId11"/>
    <p:sldId id="273" r:id="rId12"/>
    <p:sldId id="280" r:id="rId13"/>
    <p:sldId id="274" r:id="rId14"/>
    <p:sldId id="275" r:id="rId15"/>
    <p:sldId id="276" r:id="rId16"/>
    <p:sldId id="277" r:id="rId17"/>
    <p:sldId id="278" r:id="rId18"/>
    <p:sldId id="283" r:id="rId19"/>
    <p:sldId id="284" r:id="rId20"/>
    <p:sldId id="285" r:id="rId21"/>
    <p:sldId id="268" r:id="rId22"/>
    <p:sldId id="286" r:id="rId23"/>
    <p:sldId id="287" r:id="rId24"/>
    <p:sldId id="271" r:id="rId25"/>
    <p:sldId id="269" r:id="rId26"/>
    <p:sldId id="270" r:id="rId27"/>
    <p:sldId id="289" r:id="rId28"/>
    <p:sldId id="291" r:id="rId29"/>
    <p:sldId id="307" r:id="rId30"/>
    <p:sldId id="288" r:id="rId31"/>
    <p:sldId id="292" r:id="rId32"/>
    <p:sldId id="302" r:id="rId33"/>
    <p:sldId id="293" r:id="rId34"/>
    <p:sldId id="294" r:id="rId35"/>
    <p:sldId id="295" r:id="rId36"/>
    <p:sldId id="298" r:id="rId37"/>
    <p:sldId id="267" r:id="rId38"/>
    <p:sldId id="300" r:id="rId39"/>
    <p:sldId id="296" r:id="rId40"/>
    <p:sldId id="304" r:id="rId41"/>
    <p:sldId id="303" r:id="rId42"/>
    <p:sldId id="261" r:id="rId43"/>
    <p:sldId id="305" r:id="rId44"/>
    <p:sldId id="306" r:id="rId45"/>
    <p:sldId id="26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EE9C9"/>
    <a:srgbClr val="E3ECD0"/>
    <a:srgbClr val="DCE7C3"/>
    <a:srgbClr val="E5EDD3"/>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98" autoAdjust="0"/>
    <p:restoredTop sz="94660"/>
  </p:normalViewPr>
  <p:slideViewPr>
    <p:cSldViewPr>
      <p:cViewPr>
        <p:scale>
          <a:sx n="60" d="100"/>
          <a:sy n="60" d="100"/>
        </p:scale>
        <p:origin x="-139"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885E1D-BDC0-4D63-B173-B2D9221F51CF}" type="doc">
      <dgm:prSet loTypeId="urn:microsoft.com/office/officeart/2005/8/layout/matrix1" loCatId="matrix" qsTypeId="urn:microsoft.com/office/officeart/2005/8/quickstyle/simple5" qsCatId="simple" csTypeId="urn:microsoft.com/office/officeart/2005/8/colors/colorful1" csCatId="colorful" phldr="1"/>
      <dgm:spPr/>
      <dgm:t>
        <a:bodyPr/>
        <a:lstStyle/>
        <a:p>
          <a:endParaRPr lang="en-US"/>
        </a:p>
      </dgm:t>
    </dgm:pt>
    <dgm:pt modelId="{85199678-D2BB-4741-B67B-3094925A1349}">
      <dgm:prSet phldrT="[Text]"/>
      <dgm:spPr/>
      <dgm:t>
        <a:bodyPr/>
        <a:lstStyle/>
        <a:p>
          <a:r>
            <a:rPr lang="en-US" dirty="0" smtClean="0"/>
            <a:t>Summary of key ideas</a:t>
          </a:r>
          <a:endParaRPr lang="en-US" dirty="0"/>
        </a:p>
      </dgm:t>
    </dgm:pt>
    <dgm:pt modelId="{26FE5AA8-22EF-40A2-9459-E83EBB745F47}" type="parTrans" cxnId="{17396D98-8B73-4626-8E1A-7E74838DB5D2}">
      <dgm:prSet/>
      <dgm:spPr/>
      <dgm:t>
        <a:bodyPr/>
        <a:lstStyle/>
        <a:p>
          <a:endParaRPr lang="en-US"/>
        </a:p>
      </dgm:t>
    </dgm:pt>
    <dgm:pt modelId="{B6A2B4F8-B19C-462D-A20B-0444D428C787}" type="sibTrans" cxnId="{17396D98-8B73-4626-8E1A-7E74838DB5D2}">
      <dgm:prSet/>
      <dgm:spPr/>
      <dgm:t>
        <a:bodyPr/>
        <a:lstStyle/>
        <a:p>
          <a:endParaRPr lang="en-US"/>
        </a:p>
      </dgm:t>
    </dgm:pt>
    <dgm:pt modelId="{61A310D5-38E1-42EC-9727-71AF074D5D89}">
      <dgm:prSet phldrT="[Text]"/>
      <dgm:spPr/>
      <dgm:t>
        <a:bodyPr/>
        <a:lstStyle/>
        <a:p>
          <a:r>
            <a:rPr lang="en-US" dirty="0" smtClean="0"/>
            <a:t>Ideas from</a:t>
          </a:r>
          <a:br>
            <a:rPr lang="en-US" dirty="0" smtClean="0"/>
          </a:br>
          <a:r>
            <a:rPr lang="en-US" dirty="0" smtClean="0"/>
            <a:t>Group Member 1</a:t>
          </a:r>
          <a:endParaRPr lang="en-US" dirty="0"/>
        </a:p>
      </dgm:t>
    </dgm:pt>
    <dgm:pt modelId="{FE52D606-3DF4-4F43-8DC3-DD8DFA9EF0B5}" type="parTrans" cxnId="{C29F1921-1385-465A-BD0D-E4344845D798}">
      <dgm:prSet/>
      <dgm:spPr/>
      <dgm:t>
        <a:bodyPr/>
        <a:lstStyle/>
        <a:p>
          <a:endParaRPr lang="en-US"/>
        </a:p>
      </dgm:t>
    </dgm:pt>
    <dgm:pt modelId="{4B790E3A-2245-4035-91B8-0286D9558674}" type="sibTrans" cxnId="{C29F1921-1385-465A-BD0D-E4344845D798}">
      <dgm:prSet/>
      <dgm:spPr/>
      <dgm:t>
        <a:bodyPr/>
        <a:lstStyle/>
        <a:p>
          <a:endParaRPr lang="en-US"/>
        </a:p>
      </dgm:t>
    </dgm:pt>
    <dgm:pt modelId="{821538E0-E774-442A-A9EB-75FFFEAC11AC}">
      <dgm:prSet phldrT="[Text]"/>
      <dgm:spPr/>
      <dgm:t>
        <a:bodyPr/>
        <a:lstStyle/>
        <a:p>
          <a:r>
            <a:rPr lang="en-US" dirty="0" smtClean="0"/>
            <a:t>Ideas from</a:t>
          </a:r>
          <a:br>
            <a:rPr lang="en-US" dirty="0" smtClean="0"/>
          </a:br>
          <a:r>
            <a:rPr lang="en-US" dirty="0" smtClean="0"/>
            <a:t>Group Member 2</a:t>
          </a:r>
          <a:endParaRPr lang="en-US" dirty="0"/>
        </a:p>
      </dgm:t>
    </dgm:pt>
    <dgm:pt modelId="{15A837D4-48AB-4093-9CA9-E7158C6D1F79}" type="parTrans" cxnId="{176C58F3-454B-40A3-942C-F8A377873196}">
      <dgm:prSet/>
      <dgm:spPr/>
      <dgm:t>
        <a:bodyPr/>
        <a:lstStyle/>
        <a:p>
          <a:endParaRPr lang="en-US"/>
        </a:p>
      </dgm:t>
    </dgm:pt>
    <dgm:pt modelId="{D4CB3D8D-0910-4FCE-9764-32B97BEC1C2E}" type="sibTrans" cxnId="{176C58F3-454B-40A3-942C-F8A377873196}">
      <dgm:prSet/>
      <dgm:spPr/>
      <dgm:t>
        <a:bodyPr/>
        <a:lstStyle/>
        <a:p>
          <a:endParaRPr lang="en-US"/>
        </a:p>
      </dgm:t>
    </dgm:pt>
    <dgm:pt modelId="{AF374CD3-5F51-40FC-9318-8DA3B3055E41}">
      <dgm:prSet phldrT="[Text]"/>
      <dgm:spPr/>
      <dgm:t>
        <a:bodyPr/>
        <a:lstStyle/>
        <a:p>
          <a:r>
            <a:rPr lang="en-US" dirty="0" smtClean="0"/>
            <a:t>Ideas from</a:t>
          </a:r>
          <a:br>
            <a:rPr lang="en-US" dirty="0" smtClean="0"/>
          </a:br>
          <a:r>
            <a:rPr lang="en-US" dirty="0" smtClean="0"/>
            <a:t>Group Member 4</a:t>
          </a:r>
          <a:endParaRPr lang="en-US" dirty="0"/>
        </a:p>
      </dgm:t>
    </dgm:pt>
    <dgm:pt modelId="{89B2B0BA-5E9C-4AC2-A53D-282AD8128532}" type="parTrans" cxnId="{4C840C97-AC4B-4368-AFFF-6685AF2F947D}">
      <dgm:prSet/>
      <dgm:spPr/>
      <dgm:t>
        <a:bodyPr/>
        <a:lstStyle/>
        <a:p>
          <a:endParaRPr lang="en-US"/>
        </a:p>
      </dgm:t>
    </dgm:pt>
    <dgm:pt modelId="{3F2CA008-251C-4A71-8BB6-15EAEA2E6F55}" type="sibTrans" cxnId="{4C840C97-AC4B-4368-AFFF-6685AF2F947D}">
      <dgm:prSet/>
      <dgm:spPr/>
      <dgm:t>
        <a:bodyPr/>
        <a:lstStyle/>
        <a:p>
          <a:endParaRPr lang="en-US"/>
        </a:p>
      </dgm:t>
    </dgm:pt>
    <dgm:pt modelId="{EF1E2555-B214-42D6-964F-81BCC85A18E7}">
      <dgm:prSet phldrT="[Text]"/>
      <dgm:spPr/>
      <dgm:t>
        <a:bodyPr/>
        <a:lstStyle/>
        <a:p>
          <a:r>
            <a:rPr lang="en-US" dirty="0" smtClean="0"/>
            <a:t>Ideas from</a:t>
          </a:r>
          <a:br>
            <a:rPr lang="en-US" dirty="0" smtClean="0"/>
          </a:br>
          <a:r>
            <a:rPr lang="en-US" dirty="0" smtClean="0"/>
            <a:t>Group Member 3</a:t>
          </a:r>
          <a:endParaRPr lang="en-US" dirty="0"/>
        </a:p>
      </dgm:t>
    </dgm:pt>
    <dgm:pt modelId="{782EB882-568C-47B7-B347-C68B83C80C0B}" type="parTrans" cxnId="{BFEA511E-92EE-4E5C-BB02-D54E24A5F52F}">
      <dgm:prSet/>
      <dgm:spPr/>
      <dgm:t>
        <a:bodyPr/>
        <a:lstStyle/>
        <a:p>
          <a:endParaRPr lang="en-US"/>
        </a:p>
      </dgm:t>
    </dgm:pt>
    <dgm:pt modelId="{7298769C-543D-452F-9AB4-DA12BB291DE9}" type="sibTrans" cxnId="{BFEA511E-92EE-4E5C-BB02-D54E24A5F52F}">
      <dgm:prSet/>
      <dgm:spPr/>
      <dgm:t>
        <a:bodyPr/>
        <a:lstStyle/>
        <a:p>
          <a:endParaRPr lang="en-US"/>
        </a:p>
      </dgm:t>
    </dgm:pt>
    <dgm:pt modelId="{4C31CCB8-C50C-4545-AE29-3B4B4C061197}" type="pres">
      <dgm:prSet presAssocID="{DC885E1D-BDC0-4D63-B173-B2D9221F51CF}" presName="diagram" presStyleCnt="0">
        <dgm:presLayoutVars>
          <dgm:chMax val="1"/>
          <dgm:dir/>
          <dgm:animLvl val="ctr"/>
          <dgm:resizeHandles val="exact"/>
        </dgm:presLayoutVars>
      </dgm:prSet>
      <dgm:spPr/>
      <dgm:t>
        <a:bodyPr/>
        <a:lstStyle/>
        <a:p>
          <a:endParaRPr lang="en-US"/>
        </a:p>
      </dgm:t>
    </dgm:pt>
    <dgm:pt modelId="{9BE21579-0F9B-4B99-9E95-A582E8CD1977}" type="pres">
      <dgm:prSet presAssocID="{DC885E1D-BDC0-4D63-B173-B2D9221F51CF}" presName="matrix" presStyleCnt="0"/>
      <dgm:spPr/>
    </dgm:pt>
    <dgm:pt modelId="{DBFFBF6A-1BF7-4042-84D0-F14040AD8092}" type="pres">
      <dgm:prSet presAssocID="{DC885E1D-BDC0-4D63-B173-B2D9221F51CF}" presName="tile1" presStyleLbl="node1" presStyleIdx="0" presStyleCnt="4"/>
      <dgm:spPr/>
      <dgm:t>
        <a:bodyPr/>
        <a:lstStyle/>
        <a:p>
          <a:endParaRPr lang="en-US"/>
        </a:p>
      </dgm:t>
    </dgm:pt>
    <dgm:pt modelId="{81C8F45C-16FE-481B-9A5F-E9C94FB6D864}" type="pres">
      <dgm:prSet presAssocID="{DC885E1D-BDC0-4D63-B173-B2D9221F51CF}" presName="tile1text" presStyleLbl="node1" presStyleIdx="0" presStyleCnt="4">
        <dgm:presLayoutVars>
          <dgm:chMax val="0"/>
          <dgm:chPref val="0"/>
          <dgm:bulletEnabled val="1"/>
        </dgm:presLayoutVars>
      </dgm:prSet>
      <dgm:spPr/>
      <dgm:t>
        <a:bodyPr/>
        <a:lstStyle/>
        <a:p>
          <a:endParaRPr lang="en-US"/>
        </a:p>
      </dgm:t>
    </dgm:pt>
    <dgm:pt modelId="{F4C9ABD8-13DA-45C9-8D86-B3927D8EF4DB}" type="pres">
      <dgm:prSet presAssocID="{DC885E1D-BDC0-4D63-B173-B2D9221F51CF}" presName="tile2" presStyleLbl="node1" presStyleIdx="1" presStyleCnt="4"/>
      <dgm:spPr/>
      <dgm:t>
        <a:bodyPr/>
        <a:lstStyle/>
        <a:p>
          <a:endParaRPr lang="en-US"/>
        </a:p>
      </dgm:t>
    </dgm:pt>
    <dgm:pt modelId="{4DC7A65C-55B2-450E-9BEE-6B4A7A379235}" type="pres">
      <dgm:prSet presAssocID="{DC885E1D-BDC0-4D63-B173-B2D9221F51CF}" presName="tile2text" presStyleLbl="node1" presStyleIdx="1" presStyleCnt="4">
        <dgm:presLayoutVars>
          <dgm:chMax val="0"/>
          <dgm:chPref val="0"/>
          <dgm:bulletEnabled val="1"/>
        </dgm:presLayoutVars>
      </dgm:prSet>
      <dgm:spPr/>
      <dgm:t>
        <a:bodyPr/>
        <a:lstStyle/>
        <a:p>
          <a:endParaRPr lang="en-US"/>
        </a:p>
      </dgm:t>
    </dgm:pt>
    <dgm:pt modelId="{CF35EE69-7DE1-4D02-A6E9-7866C7B8E92E}" type="pres">
      <dgm:prSet presAssocID="{DC885E1D-BDC0-4D63-B173-B2D9221F51CF}" presName="tile3" presStyleLbl="node1" presStyleIdx="2" presStyleCnt="4"/>
      <dgm:spPr/>
      <dgm:t>
        <a:bodyPr/>
        <a:lstStyle/>
        <a:p>
          <a:endParaRPr lang="en-US"/>
        </a:p>
      </dgm:t>
    </dgm:pt>
    <dgm:pt modelId="{E9A04A58-767B-44C4-B359-CF2A8D77C9F2}" type="pres">
      <dgm:prSet presAssocID="{DC885E1D-BDC0-4D63-B173-B2D9221F51CF}" presName="tile3text" presStyleLbl="node1" presStyleIdx="2" presStyleCnt="4">
        <dgm:presLayoutVars>
          <dgm:chMax val="0"/>
          <dgm:chPref val="0"/>
          <dgm:bulletEnabled val="1"/>
        </dgm:presLayoutVars>
      </dgm:prSet>
      <dgm:spPr/>
      <dgm:t>
        <a:bodyPr/>
        <a:lstStyle/>
        <a:p>
          <a:endParaRPr lang="en-US"/>
        </a:p>
      </dgm:t>
    </dgm:pt>
    <dgm:pt modelId="{6C6DDC74-999A-40B2-81B8-A29A6A45AE46}" type="pres">
      <dgm:prSet presAssocID="{DC885E1D-BDC0-4D63-B173-B2D9221F51CF}" presName="tile4" presStyleLbl="node1" presStyleIdx="3" presStyleCnt="4"/>
      <dgm:spPr/>
      <dgm:t>
        <a:bodyPr/>
        <a:lstStyle/>
        <a:p>
          <a:endParaRPr lang="en-US"/>
        </a:p>
      </dgm:t>
    </dgm:pt>
    <dgm:pt modelId="{8C3C57EB-9703-4A31-9410-6752955FEE3A}" type="pres">
      <dgm:prSet presAssocID="{DC885E1D-BDC0-4D63-B173-B2D9221F51CF}" presName="tile4text" presStyleLbl="node1" presStyleIdx="3" presStyleCnt="4">
        <dgm:presLayoutVars>
          <dgm:chMax val="0"/>
          <dgm:chPref val="0"/>
          <dgm:bulletEnabled val="1"/>
        </dgm:presLayoutVars>
      </dgm:prSet>
      <dgm:spPr/>
      <dgm:t>
        <a:bodyPr/>
        <a:lstStyle/>
        <a:p>
          <a:endParaRPr lang="en-US"/>
        </a:p>
      </dgm:t>
    </dgm:pt>
    <dgm:pt modelId="{93FF6910-9945-40DE-91C4-033DF850F3D5}" type="pres">
      <dgm:prSet presAssocID="{DC885E1D-BDC0-4D63-B173-B2D9221F51CF}" presName="centerTile" presStyleLbl="fgShp" presStyleIdx="0" presStyleCnt="1" custScaleX="133333" custScaleY="130000">
        <dgm:presLayoutVars>
          <dgm:chMax val="0"/>
          <dgm:chPref val="0"/>
        </dgm:presLayoutVars>
      </dgm:prSet>
      <dgm:spPr/>
      <dgm:t>
        <a:bodyPr/>
        <a:lstStyle/>
        <a:p>
          <a:endParaRPr lang="en-US"/>
        </a:p>
      </dgm:t>
    </dgm:pt>
  </dgm:ptLst>
  <dgm:cxnLst>
    <dgm:cxn modelId="{FD211C79-31FF-44CC-AB9E-093AB6F1EF63}" type="presOf" srcId="{EF1E2555-B214-42D6-964F-81BCC85A18E7}" destId="{6C6DDC74-999A-40B2-81B8-A29A6A45AE46}" srcOrd="0" destOrd="0" presId="urn:microsoft.com/office/officeart/2005/8/layout/matrix1"/>
    <dgm:cxn modelId="{AA4068D7-7D7A-4C46-9D08-4B82D6FD1928}" type="presOf" srcId="{61A310D5-38E1-42EC-9727-71AF074D5D89}" destId="{DBFFBF6A-1BF7-4042-84D0-F14040AD8092}" srcOrd="0" destOrd="0" presId="urn:microsoft.com/office/officeart/2005/8/layout/matrix1"/>
    <dgm:cxn modelId="{408DB17C-E220-4B8C-8052-2D66D685A683}" type="presOf" srcId="{DC885E1D-BDC0-4D63-B173-B2D9221F51CF}" destId="{4C31CCB8-C50C-4545-AE29-3B4B4C061197}" srcOrd="0" destOrd="0" presId="urn:microsoft.com/office/officeart/2005/8/layout/matrix1"/>
    <dgm:cxn modelId="{98FE9DA4-00D1-469B-B75C-02F6404C7657}" type="presOf" srcId="{AF374CD3-5F51-40FC-9318-8DA3B3055E41}" destId="{CF35EE69-7DE1-4D02-A6E9-7866C7B8E92E}" srcOrd="0" destOrd="0" presId="urn:microsoft.com/office/officeart/2005/8/layout/matrix1"/>
    <dgm:cxn modelId="{28ECCBB4-D764-4586-A980-2C5D2BF1E911}" type="presOf" srcId="{821538E0-E774-442A-A9EB-75FFFEAC11AC}" destId="{F4C9ABD8-13DA-45C9-8D86-B3927D8EF4DB}" srcOrd="0" destOrd="0" presId="urn:microsoft.com/office/officeart/2005/8/layout/matrix1"/>
    <dgm:cxn modelId="{4C840C97-AC4B-4368-AFFF-6685AF2F947D}" srcId="{85199678-D2BB-4741-B67B-3094925A1349}" destId="{AF374CD3-5F51-40FC-9318-8DA3B3055E41}" srcOrd="2" destOrd="0" parTransId="{89B2B0BA-5E9C-4AC2-A53D-282AD8128532}" sibTransId="{3F2CA008-251C-4A71-8BB6-15EAEA2E6F55}"/>
    <dgm:cxn modelId="{17396D98-8B73-4626-8E1A-7E74838DB5D2}" srcId="{DC885E1D-BDC0-4D63-B173-B2D9221F51CF}" destId="{85199678-D2BB-4741-B67B-3094925A1349}" srcOrd="0" destOrd="0" parTransId="{26FE5AA8-22EF-40A2-9459-E83EBB745F47}" sibTransId="{B6A2B4F8-B19C-462D-A20B-0444D428C787}"/>
    <dgm:cxn modelId="{9344C955-1E3F-459F-A807-8382E76DD781}" type="presOf" srcId="{61A310D5-38E1-42EC-9727-71AF074D5D89}" destId="{81C8F45C-16FE-481B-9A5F-E9C94FB6D864}" srcOrd="1" destOrd="0" presId="urn:microsoft.com/office/officeart/2005/8/layout/matrix1"/>
    <dgm:cxn modelId="{C29F1921-1385-465A-BD0D-E4344845D798}" srcId="{85199678-D2BB-4741-B67B-3094925A1349}" destId="{61A310D5-38E1-42EC-9727-71AF074D5D89}" srcOrd="0" destOrd="0" parTransId="{FE52D606-3DF4-4F43-8DC3-DD8DFA9EF0B5}" sibTransId="{4B790E3A-2245-4035-91B8-0286D9558674}"/>
    <dgm:cxn modelId="{78EF8E58-336E-4460-88B4-D8E90A61BD5E}" type="presOf" srcId="{821538E0-E774-442A-A9EB-75FFFEAC11AC}" destId="{4DC7A65C-55B2-450E-9BEE-6B4A7A379235}" srcOrd="1" destOrd="0" presId="urn:microsoft.com/office/officeart/2005/8/layout/matrix1"/>
    <dgm:cxn modelId="{0D988D0E-84EC-4E3E-8A85-7ADCF207AFA4}" type="presOf" srcId="{AF374CD3-5F51-40FC-9318-8DA3B3055E41}" destId="{E9A04A58-767B-44C4-B359-CF2A8D77C9F2}" srcOrd="1" destOrd="0" presId="urn:microsoft.com/office/officeart/2005/8/layout/matrix1"/>
    <dgm:cxn modelId="{AC6D9CE4-5A8F-47A9-9039-0B3236953F6F}" type="presOf" srcId="{85199678-D2BB-4741-B67B-3094925A1349}" destId="{93FF6910-9945-40DE-91C4-033DF850F3D5}" srcOrd="0" destOrd="0" presId="urn:microsoft.com/office/officeart/2005/8/layout/matrix1"/>
    <dgm:cxn modelId="{BFEA511E-92EE-4E5C-BB02-D54E24A5F52F}" srcId="{85199678-D2BB-4741-B67B-3094925A1349}" destId="{EF1E2555-B214-42D6-964F-81BCC85A18E7}" srcOrd="3" destOrd="0" parTransId="{782EB882-568C-47B7-B347-C68B83C80C0B}" sibTransId="{7298769C-543D-452F-9AB4-DA12BB291DE9}"/>
    <dgm:cxn modelId="{176C58F3-454B-40A3-942C-F8A377873196}" srcId="{85199678-D2BB-4741-B67B-3094925A1349}" destId="{821538E0-E774-442A-A9EB-75FFFEAC11AC}" srcOrd="1" destOrd="0" parTransId="{15A837D4-48AB-4093-9CA9-E7158C6D1F79}" sibTransId="{D4CB3D8D-0910-4FCE-9764-32B97BEC1C2E}"/>
    <dgm:cxn modelId="{B43516F9-AB43-4CCB-94F6-BF28A24832EC}" type="presOf" srcId="{EF1E2555-B214-42D6-964F-81BCC85A18E7}" destId="{8C3C57EB-9703-4A31-9410-6752955FEE3A}" srcOrd="1" destOrd="0" presId="urn:microsoft.com/office/officeart/2005/8/layout/matrix1"/>
    <dgm:cxn modelId="{241B4DC6-E8F6-4D92-B2C7-5F3AC96848D3}" type="presParOf" srcId="{4C31CCB8-C50C-4545-AE29-3B4B4C061197}" destId="{9BE21579-0F9B-4B99-9E95-A582E8CD1977}" srcOrd="0" destOrd="0" presId="urn:microsoft.com/office/officeart/2005/8/layout/matrix1"/>
    <dgm:cxn modelId="{9FC73854-A629-4ADF-9C9F-EDDB31DB0099}" type="presParOf" srcId="{9BE21579-0F9B-4B99-9E95-A582E8CD1977}" destId="{DBFFBF6A-1BF7-4042-84D0-F14040AD8092}" srcOrd="0" destOrd="0" presId="urn:microsoft.com/office/officeart/2005/8/layout/matrix1"/>
    <dgm:cxn modelId="{22FE9D92-79FF-4E65-8235-4FF32F7FE683}" type="presParOf" srcId="{9BE21579-0F9B-4B99-9E95-A582E8CD1977}" destId="{81C8F45C-16FE-481B-9A5F-E9C94FB6D864}" srcOrd="1" destOrd="0" presId="urn:microsoft.com/office/officeart/2005/8/layout/matrix1"/>
    <dgm:cxn modelId="{783696AD-692D-4D2C-A363-2AFCD8660322}" type="presParOf" srcId="{9BE21579-0F9B-4B99-9E95-A582E8CD1977}" destId="{F4C9ABD8-13DA-45C9-8D86-B3927D8EF4DB}" srcOrd="2" destOrd="0" presId="urn:microsoft.com/office/officeart/2005/8/layout/matrix1"/>
    <dgm:cxn modelId="{E6B448A7-7C2B-402C-A944-C22A73FB47E3}" type="presParOf" srcId="{9BE21579-0F9B-4B99-9E95-A582E8CD1977}" destId="{4DC7A65C-55B2-450E-9BEE-6B4A7A379235}" srcOrd="3" destOrd="0" presId="urn:microsoft.com/office/officeart/2005/8/layout/matrix1"/>
    <dgm:cxn modelId="{1E3175C5-8FAA-489F-B539-FE5977E659FE}" type="presParOf" srcId="{9BE21579-0F9B-4B99-9E95-A582E8CD1977}" destId="{CF35EE69-7DE1-4D02-A6E9-7866C7B8E92E}" srcOrd="4" destOrd="0" presId="urn:microsoft.com/office/officeart/2005/8/layout/matrix1"/>
    <dgm:cxn modelId="{BDA44C7F-1CF4-41F9-AA00-A7EC70731C2C}" type="presParOf" srcId="{9BE21579-0F9B-4B99-9E95-A582E8CD1977}" destId="{E9A04A58-767B-44C4-B359-CF2A8D77C9F2}" srcOrd="5" destOrd="0" presId="urn:microsoft.com/office/officeart/2005/8/layout/matrix1"/>
    <dgm:cxn modelId="{D9F3F7AB-509E-4B60-BFFD-7B86D03A1578}" type="presParOf" srcId="{9BE21579-0F9B-4B99-9E95-A582E8CD1977}" destId="{6C6DDC74-999A-40B2-81B8-A29A6A45AE46}" srcOrd="6" destOrd="0" presId="urn:microsoft.com/office/officeart/2005/8/layout/matrix1"/>
    <dgm:cxn modelId="{4C2110B4-A528-4824-81EE-BC4CDC02A95F}" type="presParOf" srcId="{9BE21579-0F9B-4B99-9E95-A582E8CD1977}" destId="{8C3C57EB-9703-4A31-9410-6752955FEE3A}" srcOrd="7" destOrd="0" presId="urn:microsoft.com/office/officeart/2005/8/layout/matrix1"/>
    <dgm:cxn modelId="{7782F9F4-ECBD-43E1-B103-4548DB5D2660}" type="presParOf" srcId="{4C31CCB8-C50C-4545-AE29-3B4B4C061197}" destId="{93FF6910-9945-40DE-91C4-033DF850F3D5}"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C885E1D-BDC0-4D63-B173-B2D9221F51CF}" type="doc">
      <dgm:prSet loTypeId="urn:microsoft.com/office/officeart/2005/8/layout/matrix1" loCatId="matrix" qsTypeId="urn:microsoft.com/office/officeart/2005/8/quickstyle/simple5" qsCatId="simple" csTypeId="urn:microsoft.com/office/officeart/2005/8/colors/colorful1" csCatId="colorful" phldr="1"/>
      <dgm:spPr/>
      <dgm:t>
        <a:bodyPr/>
        <a:lstStyle/>
        <a:p>
          <a:endParaRPr lang="en-US"/>
        </a:p>
      </dgm:t>
    </dgm:pt>
    <dgm:pt modelId="{85199678-D2BB-4741-B67B-3094925A1349}">
      <dgm:prSet phldrT="[Text]"/>
      <dgm:spPr/>
      <dgm:t>
        <a:bodyPr/>
        <a:lstStyle/>
        <a:p>
          <a:r>
            <a:rPr lang="en-US" dirty="0" smtClean="0"/>
            <a:t>What can you do to foster a culture of collaborative learning in your class?</a:t>
          </a:r>
          <a:endParaRPr lang="en-US" dirty="0"/>
        </a:p>
      </dgm:t>
    </dgm:pt>
    <dgm:pt modelId="{26FE5AA8-22EF-40A2-9459-E83EBB745F47}" type="parTrans" cxnId="{17396D98-8B73-4626-8E1A-7E74838DB5D2}">
      <dgm:prSet/>
      <dgm:spPr/>
      <dgm:t>
        <a:bodyPr/>
        <a:lstStyle/>
        <a:p>
          <a:endParaRPr lang="en-US"/>
        </a:p>
      </dgm:t>
    </dgm:pt>
    <dgm:pt modelId="{B6A2B4F8-B19C-462D-A20B-0444D428C787}" type="sibTrans" cxnId="{17396D98-8B73-4626-8E1A-7E74838DB5D2}">
      <dgm:prSet/>
      <dgm:spPr/>
      <dgm:t>
        <a:bodyPr/>
        <a:lstStyle/>
        <a:p>
          <a:endParaRPr lang="en-US"/>
        </a:p>
      </dgm:t>
    </dgm:pt>
    <dgm:pt modelId="{61A310D5-38E1-42EC-9727-71AF074D5D89}">
      <dgm:prSet phldrT="[Text]"/>
      <dgm:spPr/>
      <dgm:t>
        <a:bodyPr/>
        <a:lstStyle/>
        <a:p>
          <a:r>
            <a:rPr lang="en-US" dirty="0" smtClean="0"/>
            <a:t>Ideas from</a:t>
          </a:r>
          <a:br>
            <a:rPr lang="en-US" dirty="0" smtClean="0"/>
          </a:br>
          <a:r>
            <a:rPr lang="en-US" dirty="0" smtClean="0"/>
            <a:t>Group Member 1</a:t>
          </a:r>
          <a:endParaRPr lang="en-US" dirty="0"/>
        </a:p>
      </dgm:t>
    </dgm:pt>
    <dgm:pt modelId="{FE52D606-3DF4-4F43-8DC3-DD8DFA9EF0B5}" type="parTrans" cxnId="{C29F1921-1385-465A-BD0D-E4344845D798}">
      <dgm:prSet/>
      <dgm:spPr/>
      <dgm:t>
        <a:bodyPr/>
        <a:lstStyle/>
        <a:p>
          <a:endParaRPr lang="en-US"/>
        </a:p>
      </dgm:t>
    </dgm:pt>
    <dgm:pt modelId="{4B790E3A-2245-4035-91B8-0286D9558674}" type="sibTrans" cxnId="{C29F1921-1385-465A-BD0D-E4344845D798}">
      <dgm:prSet/>
      <dgm:spPr/>
      <dgm:t>
        <a:bodyPr/>
        <a:lstStyle/>
        <a:p>
          <a:endParaRPr lang="en-US"/>
        </a:p>
      </dgm:t>
    </dgm:pt>
    <dgm:pt modelId="{821538E0-E774-442A-A9EB-75FFFEAC11AC}">
      <dgm:prSet phldrT="[Text]"/>
      <dgm:spPr/>
      <dgm:t>
        <a:bodyPr/>
        <a:lstStyle/>
        <a:p>
          <a:r>
            <a:rPr lang="en-US" dirty="0" smtClean="0"/>
            <a:t>Ideas from</a:t>
          </a:r>
          <a:br>
            <a:rPr lang="en-US" dirty="0" smtClean="0"/>
          </a:br>
          <a:r>
            <a:rPr lang="en-US" dirty="0" smtClean="0"/>
            <a:t>Group Member 2</a:t>
          </a:r>
          <a:endParaRPr lang="en-US" dirty="0"/>
        </a:p>
      </dgm:t>
    </dgm:pt>
    <dgm:pt modelId="{15A837D4-48AB-4093-9CA9-E7158C6D1F79}" type="parTrans" cxnId="{176C58F3-454B-40A3-942C-F8A377873196}">
      <dgm:prSet/>
      <dgm:spPr/>
      <dgm:t>
        <a:bodyPr/>
        <a:lstStyle/>
        <a:p>
          <a:endParaRPr lang="en-US"/>
        </a:p>
      </dgm:t>
    </dgm:pt>
    <dgm:pt modelId="{D4CB3D8D-0910-4FCE-9764-32B97BEC1C2E}" type="sibTrans" cxnId="{176C58F3-454B-40A3-942C-F8A377873196}">
      <dgm:prSet/>
      <dgm:spPr/>
      <dgm:t>
        <a:bodyPr/>
        <a:lstStyle/>
        <a:p>
          <a:endParaRPr lang="en-US"/>
        </a:p>
      </dgm:t>
    </dgm:pt>
    <dgm:pt modelId="{AF374CD3-5F51-40FC-9318-8DA3B3055E41}">
      <dgm:prSet phldrT="[Text]"/>
      <dgm:spPr/>
      <dgm:t>
        <a:bodyPr/>
        <a:lstStyle/>
        <a:p>
          <a:r>
            <a:rPr lang="en-US" dirty="0" smtClean="0"/>
            <a:t>Ideas from</a:t>
          </a:r>
          <a:br>
            <a:rPr lang="en-US" dirty="0" smtClean="0"/>
          </a:br>
          <a:r>
            <a:rPr lang="en-US" dirty="0" smtClean="0"/>
            <a:t>Group Member 4</a:t>
          </a:r>
          <a:endParaRPr lang="en-US" dirty="0"/>
        </a:p>
      </dgm:t>
    </dgm:pt>
    <dgm:pt modelId="{89B2B0BA-5E9C-4AC2-A53D-282AD8128532}" type="parTrans" cxnId="{4C840C97-AC4B-4368-AFFF-6685AF2F947D}">
      <dgm:prSet/>
      <dgm:spPr/>
      <dgm:t>
        <a:bodyPr/>
        <a:lstStyle/>
        <a:p>
          <a:endParaRPr lang="en-US"/>
        </a:p>
      </dgm:t>
    </dgm:pt>
    <dgm:pt modelId="{3F2CA008-251C-4A71-8BB6-15EAEA2E6F55}" type="sibTrans" cxnId="{4C840C97-AC4B-4368-AFFF-6685AF2F947D}">
      <dgm:prSet/>
      <dgm:spPr/>
      <dgm:t>
        <a:bodyPr/>
        <a:lstStyle/>
        <a:p>
          <a:endParaRPr lang="en-US"/>
        </a:p>
      </dgm:t>
    </dgm:pt>
    <dgm:pt modelId="{EF1E2555-B214-42D6-964F-81BCC85A18E7}">
      <dgm:prSet phldrT="[Text]"/>
      <dgm:spPr/>
      <dgm:t>
        <a:bodyPr/>
        <a:lstStyle/>
        <a:p>
          <a:r>
            <a:rPr lang="en-US" dirty="0" smtClean="0"/>
            <a:t>Ideas from</a:t>
          </a:r>
          <a:br>
            <a:rPr lang="en-US" dirty="0" smtClean="0"/>
          </a:br>
          <a:r>
            <a:rPr lang="en-US" dirty="0" smtClean="0"/>
            <a:t>Group Member 3</a:t>
          </a:r>
          <a:endParaRPr lang="en-US" dirty="0"/>
        </a:p>
      </dgm:t>
    </dgm:pt>
    <dgm:pt modelId="{782EB882-568C-47B7-B347-C68B83C80C0B}" type="parTrans" cxnId="{BFEA511E-92EE-4E5C-BB02-D54E24A5F52F}">
      <dgm:prSet/>
      <dgm:spPr/>
      <dgm:t>
        <a:bodyPr/>
        <a:lstStyle/>
        <a:p>
          <a:endParaRPr lang="en-US"/>
        </a:p>
      </dgm:t>
    </dgm:pt>
    <dgm:pt modelId="{7298769C-543D-452F-9AB4-DA12BB291DE9}" type="sibTrans" cxnId="{BFEA511E-92EE-4E5C-BB02-D54E24A5F52F}">
      <dgm:prSet/>
      <dgm:spPr/>
      <dgm:t>
        <a:bodyPr/>
        <a:lstStyle/>
        <a:p>
          <a:endParaRPr lang="en-US"/>
        </a:p>
      </dgm:t>
    </dgm:pt>
    <dgm:pt modelId="{4C31CCB8-C50C-4545-AE29-3B4B4C061197}" type="pres">
      <dgm:prSet presAssocID="{DC885E1D-BDC0-4D63-B173-B2D9221F51CF}" presName="diagram" presStyleCnt="0">
        <dgm:presLayoutVars>
          <dgm:chMax val="1"/>
          <dgm:dir/>
          <dgm:animLvl val="ctr"/>
          <dgm:resizeHandles val="exact"/>
        </dgm:presLayoutVars>
      </dgm:prSet>
      <dgm:spPr/>
      <dgm:t>
        <a:bodyPr/>
        <a:lstStyle/>
        <a:p>
          <a:endParaRPr lang="en-US"/>
        </a:p>
      </dgm:t>
    </dgm:pt>
    <dgm:pt modelId="{9BE21579-0F9B-4B99-9E95-A582E8CD1977}" type="pres">
      <dgm:prSet presAssocID="{DC885E1D-BDC0-4D63-B173-B2D9221F51CF}" presName="matrix" presStyleCnt="0"/>
      <dgm:spPr/>
    </dgm:pt>
    <dgm:pt modelId="{DBFFBF6A-1BF7-4042-84D0-F14040AD8092}" type="pres">
      <dgm:prSet presAssocID="{DC885E1D-BDC0-4D63-B173-B2D9221F51CF}" presName="tile1" presStyleLbl="node1" presStyleIdx="0" presStyleCnt="4"/>
      <dgm:spPr/>
      <dgm:t>
        <a:bodyPr/>
        <a:lstStyle/>
        <a:p>
          <a:endParaRPr lang="en-US"/>
        </a:p>
      </dgm:t>
    </dgm:pt>
    <dgm:pt modelId="{81C8F45C-16FE-481B-9A5F-E9C94FB6D864}" type="pres">
      <dgm:prSet presAssocID="{DC885E1D-BDC0-4D63-B173-B2D9221F51CF}" presName="tile1text" presStyleLbl="node1" presStyleIdx="0" presStyleCnt="4">
        <dgm:presLayoutVars>
          <dgm:chMax val="0"/>
          <dgm:chPref val="0"/>
          <dgm:bulletEnabled val="1"/>
        </dgm:presLayoutVars>
      </dgm:prSet>
      <dgm:spPr/>
      <dgm:t>
        <a:bodyPr/>
        <a:lstStyle/>
        <a:p>
          <a:endParaRPr lang="en-US"/>
        </a:p>
      </dgm:t>
    </dgm:pt>
    <dgm:pt modelId="{F4C9ABD8-13DA-45C9-8D86-B3927D8EF4DB}" type="pres">
      <dgm:prSet presAssocID="{DC885E1D-BDC0-4D63-B173-B2D9221F51CF}" presName="tile2" presStyleLbl="node1" presStyleIdx="1" presStyleCnt="4"/>
      <dgm:spPr/>
      <dgm:t>
        <a:bodyPr/>
        <a:lstStyle/>
        <a:p>
          <a:endParaRPr lang="en-US"/>
        </a:p>
      </dgm:t>
    </dgm:pt>
    <dgm:pt modelId="{4DC7A65C-55B2-450E-9BEE-6B4A7A379235}" type="pres">
      <dgm:prSet presAssocID="{DC885E1D-BDC0-4D63-B173-B2D9221F51CF}" presName="tile2text" presStyleLbl="node1" presStyleIdx="1" presStyleCnt="4">
        <dgm:presLayoutVars>
          <dgm:chMax val="0"/>
          <dgm:chPref val="0"/>
          <dgm:bulletEnabled val="1"/>
        </dgm:presLayoutVars>
      </dgm:prSet>
      <dgm:spPr/>
      <dgm:t>
        <a:bodyPr/>
        <a:lstStyle/>
        <a:p>
          <a:endParaRPr lang="en-US"/>
        </a:p>
      </dgm:t>
    </dgm:pt>
    <dgm:pt modelId="{CF35EE69-7DE1-4D02-A6E9-7866C7B8E92E}" type="pres">
      <dgm:prSet presAssocID="{DC885E1D-BDC0-4D63-B173-B2D9221F51CF}" presName="tile3" presStyleLbl="node1" presStyleIdx="2" presStyleCnt="4"/>
      <dgm:spPr/>
      <dgm:t>
        <a:bodyPr/>
        <a:lstStyle/>
        <a:p>
          <a:endParaRPr lang="en-US"/>
        </a:p>
      </dgm:t>
    </dgm:pt>
    <dgm:pt modelId="{E9A04A58-767B-44C4-B359-CF2A8D77C9F2}" type="pres">
      <dgm:prSet presAssocID="{DC885E1D-BDC0-4D63-B173-B2D9221F51CF}" presName="tile3text" presStyleLbl="node1" presStyleIdx="2" presStyleCnt="4">
        <dgm:presLayoutVars>
          <dgm:chMax val="0"/>
          <dgm:chPref val="0"/>
          <dgm:bulletEnabled val="1"/>
        </dgm:presLayoutVars>
      </dgm:prSet>
      <dgm:spPr/>
      <dgm:t>
        <a:bodyPr/>
        <a:lstStyle/>
        <a:p>
          <a:endParaRPr lang="en-US"/>
        </a:p>
      </dgm:t>
    </dgm:pt>
    <dgm:pt modelId="{6C6DDC74-999A-40B2-81B8-A29A6A45AE46}" type="pres">
      <dgm:prSet presAssocID="{DC885E1D-BDC0-4D63-B173-B2D9221F51CF}" presName="tile4" presStyleLbl="node1" presStyleIdx="3" presStyleCnt="4"/>
      <dgm:spPr/>
      <dgm:t>
        <a:bodyPr/>
        <a:lstStyle/>
        <a:p>
          <a:endParaRPr lang="en-US"/>
        </a:p>
      </dgm:t>
    </dgm:pt>
    <dgm:pt modelId="{8C3C57EB-9703-4A31-9410-6752955FEE3A}" type="pres">
      <dgm:prSet presAssocID="{DC885E1D-BDC0-4D63-B173-B2D9221F51CF}" presName="tile4text" presStyleLbl="node1" presStyleIdx="3" presStyleCnt="4">
        <dgm:presLayoutVars>
          <dgm:chMax val="0"/>
          <dgm:chPref val="0"/>
          <dgm:bulletEnabled val="1"/>
        </dgm:presLayoutVars>
      </dgm:prSet>
      <dgm:spPr/>
      <dgm:t>
        <a:bodyPr/>
        <a:lstStyle/>
        <a:p>
          <a:endParaRPr lang="en-US"/>
        </a:p>
      </dgm:t>
    </dgm:pt>
    <dgm:pt modelId="{93FF6910-9945-40DE-91C4-033DF850F3D5}" type="pres">
      <dgm:prSet presAssocID="{DC885E1D-BDC0-4D63-B173-B2D9221F51CF}" presName="centerTile" presStyleLbl="fgShp" presStyleIdx="0" presStyleCnt="1" custScaleX="208156" custScaleY="161171">
        <dgm:presLayoutVars>
          <dgm:chMax val="0"/>
          <dgm:chPref val="0"/>
        </dgm:presLayoutVars>
      </dgm:prSet>
      <dgm:spPr/>
      <dgm:t>
        <a:bodyPr/>
        <a:lstStyle/>
        <a:p>
          <a:endParaRPr lang="en-US"/>
        </a:p>
      </dgm:t>
    </dgm:pt>
  </dgm:ptLst>
  <dgm:cxnLst>
    <dgm:cxn modelId="{1FD38928-B6D8-4833-BB74-010D398C51FD}" type="presOf" srcId="{EF1E2555-B214-42D6-964F-81BCC85A18E7}" destId="{6C6DDC74-999A-40B2-81B8-A29A6A45AE46}" srcOrd="0" destOrd="0" presId="urn:microsoft.com/office/officeart/2005/8/layout/matrix1"/>
    <dgm:cxn modelId="{39B77B18-CB16-454A-9939-FBCF847AE1A3}" type="presOf" srcId="{DC885E1D-BDC0-4D63-B173-B2D9221F51CF}" destId="{4C31CCB8-C50C-4545-AE29-3B4B4C061197}" srcOrd="0" destOrd="0" presId="urn:microsoft.com/office/officeart/2005/8/layout/matrix1"/>
    <dgm:cxn modelId="{BC2AD58D-EF57-489D-9F55-44710C88F3FA}" type="presOf" srcId="{85199678-D2BB-4741-B67B-3094925A1349}" destId="{93FF6910-9945-40DE-91C4-033DF850F3D5}" srcOrd="0" destOrd="0" presId="urn:microsoft.com/office/officeart/2005/8/layout/matrix1"/>
    <dgm:cxn modelId="{4C840C97-AC4B-4368-AFFF-6685AF2F947D}" srcId="{85199678-D2BB-4741-B67B-3094925A1349}" destId="{AF374CD3-5F51-40FC-9318-8DA3B3055E41}" srcOrd="2" destOrd="0" parTransId="{89B2B0BA-5E9C-4AC2-A53D-282AD8128532}" sibTransId="{3F2CA008-251C-4A71-8BB6-15EAEA2E6F55}"/>
    <dgm:cxn modelId="{A7A6A765-11A1-4EF0-9310-A03566DBD651}" type="presOf" srcId="{821538E0-E774-442A-A9EB-75FFFEAC11AC}" destId="{F4C9ABD8-13DA-45C9-8D86-B3927D8EF4DB}" srcOrd="0" destOrd="0" presId="urn:microsoft.com/office/officeart/2005/8/layout/matrix1"/>
    <dgm:cxn modelId="{7DE7E83D-07B5-4287-B7B1-643E74944C3F}" type="presOf" srcId="{61A310D5-38E1-42EC-9727-71AF074D5D89}" destId="{81C8F45C-16FE-481B-9A5F-E9C94FB6D864}" srcOrd="1" destOrd="0" presId="urn:microsoft.com/office/officeart/2005/8/layout/matrix1"/>
    <dgm:cxn modelId="{17396D98-8B73-4626-8E1A-7E74838DB5D2}" srcId="{DC885E1D-BDC0-4D63-B173-B2D9221F51CF}" destId="{85199678-D2BB-4741-B67B-3094925A1349}" srcOrd="0" destOrd="0" parTransId="{26FE5AA8-22EF-40A2-9459-E83EBB745F47}" sibTransId="{B6A2B4F8-B19C-462D-A20B-0444D428C787}"/>
    <dgm:cxn modelId="{C29F1921-1385-465A-BD0D-E4344845D798}" srcId="{85199678-D2BB-4741-B67B-3094925A1349}" destId="{61A310D5-38E1-42EC-9727-71AF074D5D89}" srcOrd="0" destOrd="0" parTransId="{FE52D606-3DF4-4F43-8DC3-DD8DFA9EF0B5}" sibTransId="{4B790E3A-2245-4035-91B8-0286D9558674}"/>
    <dgm:cxn modelId="{51973ADD-2909-47CE-B48A-DB89049AC953}" type="presOf" srcId="{EF1E2555-B214-42D6-964F-81BCC85A18E7}" destId="{8C3C57EB-9703-4A31-9410-6752955FEE3A}" srcOrd="1" destOrd="0" presId="urn:microsoft.com/office/officeart/2005/8/layout/matrix1"/>
    <dgm:cxn modelId="{23C9EFDA-5B2D-4E7E-9BD6-1FBDF17287A4}" type="presOf" srcId="{61A310D5-38E1-42EC-9727-71AF074D5D89}" destId="{DBFFBF6A-1BF7-4042-84D0-F14040AD8092}" srcOrd="0" destOrd="0" presId="urn:microsoft.com/office/officeart/2005/8/layout/matrix1"/>
    <dgm:cxn modelId="{3A553AB5-6818-4840-A8B1-36D77222793D}" type="presOf" srcId="{AF374CD3-5F51-40FC-9318-8DA3B3055E41}" destId="{CF35EE69-7DE1-4D02-A6E9-7866C7B8E92E}" srcOrd="0" destOrd="0" presId="urn:microsoft.com/office/officeart/2005/8/layout/matrix1"/>
    <dgm:cxn modelId="{BFEA511E-92EE-4E5C-BB02-D54E24A5F52F}" srcId="{85199678-D2BB-4741-B67B-3094925A1349}" destId="{EF1E2555-B214-42D6-964F-81BCC85A18E7}" srcOrd="3" destOrd="0" parTransId="{782EB882-568C-47B7-B347-C68B83C80C0B}" sibTransId="{7298769C-543D-452F-9AB4-DA12BB291DE9}"/>
    <dgm:cxn modelId="{176C58F3-454B-40A3-942C-F8A377873196}" srcId="{85199678-D2BB-4741-B67B-3094925A1349}" destId="{821538E0-E774-442A-A9EB-75FFFEAC11AC}" srcOrd="1" destOrd="0" parTransId="{15A837D4-48AB-4093-9CA9-E7158C6D1F79}" sibTransId="{D4CB3D8D-0910-4FCE-9764-32B97BEC1C2E}"/>
    <dgm:cxn modelId="{758DA85D-597B-44DC-9BFB-EC2B38D013E9}" type="presOf" srcId="{821538E0-E774-442A-A9EB-75FFFEAC11AC}" destId="{4DC7A65C-55B2-450E-9BEE-6B4A7A379235}" srcOrd="1" destOrd="0" presId="urn:microsoft.com/office/officeart/2005/8/layout/matrix1"/>
    <dgm:cxn modelId="{8FDD3AF3-E7B7-4CAB-BFFF-96C980E581F9}" type="presOf" srcId="{AF374CD3-5F51-40FC-9318-8DA3B3055E41}" destId="{E9A04A58-767B-44C4-B359-CF2A8D77C9F2}" srcOrd="1" destOrd="0" presId="urn:microsoft.com/office/officeart/2005/8/layout/matrix1"/>
    <dgm:cxn modelId="{8C689A83-AFE0-4C52-A282-B5284CF9CF8A}" type="presParOf" srcId="{4C31CCB8-C50C-4545-AE29-3B4B4C061197}" destId="{9BE21579-0F9B-4B99-9E95-A582E8CD1977}" srcOrd="0" destOrd="0" presId="urn:microsoft.com/office/officeart/2005/8/layout/matrix1"/>
    <dgm:cxn modelId="{85E4C428-70F2-4085-81DD-A63AD6DC900F}" type="presParOf" srcId="{9BE21579-0F9B-4B99-9E95-A582E8CD1977}" destId="{DBFFBF6A-1BF7-4042-84D0-F14040AD8092}" srcOrd="0" destOrd="0" presId="urn:microsoft.com/office/officeart/2005/8/layout/matrix1"/>
    <dgm:cxn modelId="{9BA69906-8BD3-40B1-94D2-C627D928A2CF}" type="presParOf" srcId="{9BE21579-0F9B-4B99-9E95-A582E8CD1977}" destId="{81C8F45C-16FE-481B-9A5F-E9C94FB6D864}" srcOrd="1" destOrd="0" presId="urn:microsoft.com/office/officeart/2005/8/layout/matrix1"/>
    <dgm:cxn modelId="{8D319FDF-D33C-4017-A62C-6BC8ADEFFC0B}" type="presParOf" srcId="{9BE21579-0F9B-4B99-9E95-A582E8CD1977}" destId="{F4C9ABD8-13DA-45C9-8D86-B3927D8EF4DB}" srcOrd="2" destOrd="0" presId="urn:microsoft.com/office/officeart/2005/8/layout/matrix1"/>
    <dgm:cxn modelId="{EBD0D2E0-FD32-4A7D-AB60-AD93DBCAB9E7}" type="presParOf" srcId="{9BE21579-0F9B-4B99-9E95-A582E8CD1977}" destId="{4DC7A65C-55B2-450E-9BEE-6B4A7A379235}" srcOrd="3" destOrd="0" presId="urn:microsoft.com/office/officeart/2005/8/layout/matrix1"/>
    <dgm:cxn modelId="{CAC43F33-D570-494F-BBEE-9028503EFD82}" type="presParOf" srcId="{9BE21579-0F9B-4B99-9E95-A582E8CD1977}" destId="{CF35EE69-7DE1-4D02-A6E9-7866C7B8E92E}" srcOrd="4" destOrd="0" presId="urn:microsoft.com/office/officeart/2005/8/layout/matrix1"/>
    <dgm:cxn modelId="{53F64E22-F9FD-4F22-A0D8-1ED4B7E199E5}" type="presParOf" srcId="{9BE21579-0F9B-4B99-9E95-A582E8CD1977}" destId="{E9A04A58-767B-44C4-B359-CF2A8D77C9F2}" srcOrd="5" destOrd="0" presId="urn:microsoft.com/office/officeart/2005/8/layout/matrix1"/>
    <dgm:cxn modelId="{3CE39A7A-83CA-4D0D-B9B9-5B738A355AE6}" type="presParOf" srcId="{9BE21579-0F9B-4B99-9E95-A582E8CD1977}" destId="{6C6DDC74-999A-40B2-81B8-A29A6A45AE46}" srcOrd="6" destOrd="0" presId="urn:microsoft.com/office/officeart/2005/8/layout/matrix1"/>
    <dgm:cxn modelId="{DE5DF9CF-30B1-480D-B321-F5A7911F974C}" type="presParOf" srcId="{9BE21579-0F9B-4B99-9E95-A582E8CD1977}" destId="{8C3C57EB-9703-4A31-9410-6752955FEE3A}" srcOrd="7" destOrd="0" presId="urn:microsoft.com/office/officeart/2005/8/layout/matrix1"/>
    <dgm:cxn modelId="{FC9DF527-6827-40C9-B7B8-5108318B1C97}" type="presParOf" srcId="{4C31CCB8-C50C-4545-AE29-3B4B4C061197}" destId="{93FF6910-9945-40DE-91C4-033DF850F3D5}"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885E1D-BDC0-4D63-B173-B2D9221F51CF}" type="doc">
      <dgm:prSet loTypeId="urn:microsoft.com/office/officeart/2005/8/layout/matrix1" loCatId="matrix" qsTypeId="urn:microsoft.com/office/officeart/2005/8/quickstyle/simple5" qsCatId="simple" csTypeId="urn:microsoft.com/office/officeart/2005/8/colors/colorful1" csCatId="colorful" phldr="1"/>
      <dgm:spPr/>
      <dgm:t>
        <a:bodyPr/>
        <a:lstStyle/>
        <a:p>
          <a:endParaRPr lang="en-US"/>
        </a:p>
      </dgm:t>
    </dgm:pt>
    <dgm:pt modelId="{85199678-D2BB-4741-B67B-3094925A1349}">
      <dgm:prSet phldrT="[Text]"/>
      <dgm:spPr/>
      <dgm:t>
        <a:bodyPr/>
        <a:lstStyle/>
        <a:p>
          <a:r>
            <a:rPr lang="en-US" dirty="0" smtClean="0"/>
            <a:t>From an environmental perspective, why might someone choose to be a vegetarian?</a:t>
          </a:r>
          <a:endParaRPr lang="en-US" dirty="0"/>
        </a:p>
      </dgm:t>
    </dgm:pt>
    <dgm:pt modelId="{26FE5AA8-22EF-40A2-9459-E83EBB745F47}" type="parTrans" cxnId="{17396D98-8B73-4626-8E1A-7E74838DB5D2}">
      <dgm:prSet/>
      <dgm:spPr/>
      <dgm:t>
        <a:bodyPr/>
        <a:lstStyle/>
        <a:p>
          <a:endParaRPr lang="en-US"/>
        </a:p>
      </dgm:t>
    </dgm:pt>
    <dgm:pt modelId="{B6A2B4F8-B19C-462D-A20B-0444D428C787}" type="sibTrans" cxnId="{17396D98-8B73-4626-8E1A-7E74838DB5D2}">
      <dgm:prSet/>
      <dgm:spPr/>
      <dgm:t>
        <a:bodyPr/>
        <a:lstStyle/>
        <a:p>
          <a:endParaRPr lang="en-US"/>
        </a:p>
      </dgm:t>
    </dgm:pt>
    <dgm:pt modelId="{61A310D5-38E1-42EC-9727-71AF074D5D89}">
      <dgm:prSet phldrT="[Text]"/>
      <dgm:spPr/>
      <dgm:t>
        <a:bodyPr/>
        <a:lstStyle/>
        <a:p>
          <a:r>
            <a:rPr lang="en-US" dirty="0" smtClean="0"/>
            <a:t>Ideas from</a:t>
          </a:r>
          <a:br>
            <a:rPr lang="en-US" dirty="0" smtClean="0"/>
          </a:br>
          <a:r>
            <a:rPr lang="en-US" dirty="0" smtClean="0"/>
            <a:t>Group Member 1</a:t>
          </a:r>
          <a:endParaRPr lang="en-US" dirty="0"/>
        </a:p>
      </dgm:t>
    </dgm:pt>
    <dgm:pt modelId="{FE52D606-3DF4-4F43-8DC3-DD8DFA9EF0B5}" type="parTrans" cxnId="{C29F1921-1385-465A-BD0D-E4344845D798}">
      <dgm:prSet/>
      <dgm:spPr/>
      <dgm:t>
        <a:bodyPr/>
        <a:lstStyle/>
        <a:p>
          <a:endParaRPr lang="en-US"/>
        </a:p>
      </dgm:t>
    </dgm:pt>
    <dgm:pt modelId="{4B790E3A-2245-4035-91B8-0286D9558674}" type="sibTrans" cxnId="{C29F1921-1385-465A-BD0D-E4344845D798}">
      <dgm:prSet/>
      <dgm:spPr/>
      <dgm:t>
        <a:bodyPr/>
        <a:lstStyle/>
        <a:p>
          <a:endParaRPr lang="en-US"/>
        </a:p>
      </dgm:t>
    </dgm:pt>
    <dgm:pt modelId="{821538E0-E774-442A-A9EB-75FFFEAC11AC}">
      <dgm:prSet phldrT="[Text]"/>
      <dgm:spPr/>
      <dgm:t>
        <a:bodyPr/>
        <a:lstStyle/>
        <a:p>
          <a:r>
            <a:rPr lang="en-US" dirty="0" smtClean="0"/>
            <a:t>Ideas from</a:t>
          </a:r>
          <a:br>
            <a:rPr lang="en-US" dirty="0" smtClean="0"/>
          </a:br>
          <a:r>
            <a:rPr lang="en-US" dirty="0" smtClean="0"/>
            <a:t>Group Member 2</a:t>
          </a:r>
          <a:endParaRPr lang="en-US" dirty="0"/>
        </a:p>
      </dgm:t>
    </dgm:pt>
    <dgm:pt modelId="{15A837D4-48AB-4093-9CA9-E7158C6D1F79}" type="parTrans" cxnId="{176C58F3-454B-40A3-942C-F8A377873196}">
      <dgm:prSet/>
      <dgm:spPr/>
      <dgm:t>
        <a:bodyPr/>
        <a:lstStyle/>
        <a:p>
          <a:endParaRPr lang="en-US"/>
        </a:p>
      </dgm:t>
    </dgm:pt>
    <dgm:pt modelId="{D4CB3D8D-0910-4FCE-9764-32B97BEC1C2E}" type="sibTrans" cxnId="{176C58F3-454B-40A3-942C-F8A377873196}">
      <dgm:prSet/>
      <dgm:spPr/>
      <dgm:t>
        <a:bodyPr/>
        <a:lstStyle/>
        <a:p>
          <a:endParaRPr lang="en-US"/>
        </a:p>
      </dgm:t>
    </dgm:pt>
    <dgm:pt modelId="{AF374CD3-5F51-40FC-9318-8DA3B3055E41}">
      <dgm:prSet phldrT="[Text]"/>
      <dgm:spPr/>
      <dgm:t>
        <a:bodyPr/>
        <a:lstStyle/>
        <a:p>
          <a:r>
            <a:rPr lang="en-US" dirty="0" smtClean="0"/>
            <a:t>Ideas from</a:t>
          </a:r>
          <a:br>
            <a:rPr lang="en-US" dirty="0" smtClean="0"/>
          </a:br>
          <a:r>
            <a:rPr lang="en-US" dirty="0" smtClean="0"/>
            <a:t>Group Member 4</a:t>
          </a:r>
          <a:endParaRPr lang="en-US" dirty="0"/>
        </a:p>
      </dgm:t>
    </dgm:pt>
    <dgm:pt modelId="{89B2B0BA-5E9C-4AC2-A53D-282AD8128532}" type="parTrans" cxnId="{4C840C97-AC4B-4368-AFFF-6685AF2F947D}">
      <dgm:prSet/>
      <dgm:spPr/>
      <dgm:t>
        <a:bodyPr/>
        <a:lstStyle/>
        <a:p>
          <a:endParaRPr lang="en-US"/>
        </a:p>
      </dgm:t>
    </dgm:pt>
    <dgm:pt modelId="{3F2CA008-251C-4A71-8BB6-15EAEA2E6F55}" type="sibTrans" cxnId="{4C840C97-AC4B-4368-AFFF-6685AF2F947D}">
      <dgm:prSet/>
      <dgm:spPr/>
      <dgm:t>
        <a:bodyPr/>
        <a:lstStyle/>
        <a:p>
          <a:endParaRPr lang="en-US"/>
        </a:p>
      </dgm:t>
    </dgm:pt>
    <dgm:pt modelId="{EF1E2555-B214-42D6-964F-81BCC85A18E7}">
      <dgm:prSet phldrT="[Text]"/>
      <dgm:spPr/>
      <dgm:t>
        <a:bodyPr/>
        <a:lstStyle/>
        <a:p>
          <a:r>
            <a:rPr lang="en-US" dirty="0" smtClean="0"/>
            <a:t>Ideas from</a:t>
          </a:r>
          <a:br>
            <a:rPr lang="en-US" dirty="0" smtClean="0"/>
          </a:br>
          <a:r>
            <a:rPr lang="en-US" dirty="0" smtClean="0"/>
            <a:t>Group Member 3</a:t>
          </a:r>
          <a:endParaRPr lang="en-US" dirty="0"/>
        </a:p>
      </dgm:t>
    </dgm:pt>
    <dgm:pt modelId="{782EB882-568C-47B7-B347-C68B83C80C0B}" type="parTrans" cxnId="{BFEA511E-92EE-4E5C-BB02-D54E24A5F52F}">
      <dgm:prSet/>
      <dgm:spPr/>
      <dgm:t>
        <a:bodyPr/>
        <a:lstStyle/>
        <a:p>
          <a:endParaRPr lang="en-US"/>
        </a:p>
      </dgm:t>
    </dgm:pt>
    <dgm:pt modelId="{7298769C-543D-452F-9AB4-DA12BB291DE9}" type="sibTrans" cxnId="{BFEA511E-92EE-4E5C-BB02-D54E24A5F52F}">
      <dgm:prSet/>
      <dgm:spPr/>
      <dgm:t>
        <a:bodyPr/>
        <a:lstStyle/>
        <a:p>
          <a:endParaRPr lang="en-US"/>
        </a:p>
      </dgm:t>
    </dgm:pt>
    <dgm:pt modelId="{4C31CCB8-C50C-4545-AE29-3B4B4C061197}" type="pres">
      <dgm:prSet presAssocID="{DC885E1D-BDC0-4D63-B173-B2D9221F51CF}" presName="diagram" presStyleCnt="0">
        <dgm:presLayoutVars>
          <dgm:chMax val="1"/>
          <dgm:dir/>
          <dgm:animLvl val="ctr"/>
          <dgm:resizeHandles val="exact"/>
        </dgm:presLayoutVars>
      </dgm:prSet>
      <dgm:spPr/>
      <dgm:t>
        <a:bodyPr/>
        <a:lstStyle/>
        <a:p>
          <a:endParaRPr lang="en-US"/>
        </a:p>
      </dgm:t>
    </dgm:pt>
    <dgm:pt modelId="{9BE21579-0F9B-4B99-9E95-A582E8CD1977}" type="pres">
      <dgm:prSet presAssocID="{DC885E1D-BDC0-4D63-B173-B2D9221F51CF}" presName="matrix" presStyleCnt="0"/>
      <dgm:spPr/>
    </dgm:pt>
    <dgm:pt modelId="{DBFFBF6A-1BF7-4042-84D0-F14040AD8092}" type="pres">
      <dgm:prSet presAssocID="{DC885E1D-BDC0-4D63-B173-B2D9221F51CF}" presName="tile1" presStyleLbl="node1" presStyleIdx="0" presStyleCnt="4"/>
      <dgm:spPr/>
      <dgm:t>
        <a:bodyPr/>
        <a:lstStyle/>
        <a:p>
          <a:endParaRPr lang="en-US"/>
        </a:p>
      </dgm:t>
    </dgm:pt>
    <dgm:pt modelId="{81C8F45C-16FE-481B-9A5F-E9C94FB6D864}" type="pres">
      <dgm:prSet presAssocID="{DC885E1D-BDC0-4D63-B173-B2D9221F51CF}" presName="tile1text" presStyleLbl="node1" presStyleIdx="0" presStyleCnt="4">
        <dgm:presLayoutVars>
          <dgm:chMax val="0"/>
          <dgm:chPref val="0"/>
          <dgm:bulletEnabled val="1"/>
        </dgm:presLayoutVars>
      </dgm:prSet>
      <dgm:spPr/>
      <dgm:t>
        <a:bodyPr/>
        <a:lstStyle/>
        <a:p>
          <a:endParaRPr lang="en-US"/>
        </a:p>
      </dgm:t>
    </dgm:pt>
    <dgm:pt modelId="{F4C9ABD8-13DA-45C9-8D86-B3927D8EF4DB}" type="pres">
      <dgm:prSet presAssocID="{DC885E1D-BDC0-4D63-B173-B2D9221F51CF}" presName="tile2" presStyleLbl="node1" presStyleIdx="1" presStyleCnt="4"/>
      <dgm:spPr/>
      <dgm:t>
        <a:bodyPr/>
        <a:lstStyle/>
        <a:p>
          <a:endParaRPr lang="en-US"/>
        </a:p>
      </dgm:t>
    </dgm:pt>
    <dgm:pt modelId="{4DC7A65C-55B2-450E-9BEE-6B4A7A379235}" type="pres">
      <dgm:prSet presAssocID="{DC885E1D-BDC0-4D63-B173-B2D9221F51CF}" presName="tile2text" presStyleLbl="node1" presStyleIdx="1" presStyleCnt="4">
        <dgm:presLayoutVars>
          <dgm:chMax val="0"/>
          <dgm:chPref val="0"/>
          <dgm:bulletEnabled val="1"/>
        </dgm:presLayoutVars>
      </dgm:prSet>
      <dgm:spPr/>
      <dgm:t>
        <a:bodyPr/>
        <a:lstStyle/>
        <a:p>
          <a:endParaRPr lang="en-US"/>
        </a:p>
      </dgm:t>
    </dgm:pt>
    <dgm:pt modelId="{CF35EE69-7DE1-4D02-A6E9-7866C7B8E92E}" type="pres">
      <dgm:prSet presAssocID="{DC885E1D-BDC0-4D63-B173-B2D9221F51CF}" presName="tile3" presStyleLbl="node1" presStyleIdx="2" presStyleCnt="4"/>
      <dgm:spPr/>
      <dgm:t>
        <a:bodyPr/>
        <a:lstStyle/>
        <a:p>
          <a:endParaRPr lang="en-US"/>
        </a:p>
      </dgm:t>
    </dgm:pt>
    <dgm:pt modelId="{E9A04A58-767B-44C4-B359-CF2A8D77C9F2}" type="pres">
      <dgm:prSet presAssocID="{DC885E1D-BDC0-4D63-B173-B2D9221F51CF}" presName="tile3text" presStyleLbl="node1" presStyleIdx="2" presStyleCnt="4">
        <dgm:presLayoutVars>
          <dgm:chMax val="0"/>
          <dgm:chPref val="0"/>
          <dgm:bulletEnabled val="1"/>
        </dgm:presLayoutVars>
      </dgm:prSet>
      <dgm:spPr/>
      <dgm:t>
        <a:bodyPr/>
        <a:lstStyle/>
        <a:p>
          <a:endParaRPr lang="en-US"/>
        </a:p>
      </dgm:t>
    </dgm:pt>
    <dgm:pt modelId="{6C6DDC74-999A-40B2-81B8-A29A6A45AE46}" type="pres">
      <dgm:prSet presAssocID="{DC885E1D-BDC0-4D63-B173-B2D9221F51CF}" presName="tile4" presStyleLbl="node1" presStyleIdx="3" presStyleCnt="4"/>
      <dgm:spPr/>
      <dgm:t>
        <a:bodyPr/>
        <a:lstStyle/>
        <a:p>
          <a:endParaRPr lang="en-US"/>
        </a:p>
      </dgm:t>
    </dgm:pt>
    <dgm:pt modelId="{8C3C57EB-9703-4A31-9410-6752955FEE3A}" type="pres">
      <dgm:prSet presAssocID="{DC885E1D-BDC0-4D63-B173-B2D9221F51CF}" presName="tile4text" presStyleLbl="node1" presStyleIdx="3" presStyleCnt="4">
        <dgm:presLayoutVars>
          <dgm:chMax val="0"/>
          <dgm:chPref val="0"/>
          <dgm:bulletEnabled val="1"/>
        </dgm:presLayoutVars>
      </dgm:prSet>
      <dgm:spPr/>
      <dgm:t>
        <a:bodyPr/>
        <a:lstStyle/>
        <a:p>
          <a:endParaRPr lang="en-US"/>
        </a:p>
      </dgm:t>
    </dgm:pt>
    <dgm:pt modelId="{93FF6910-9945-40DE-91C4-033DF850F3D5}" type="pres">
      <dgm:prSet presAssocID="{DC885E1D-BDC0-4D63-B173-B2D9221F51CF}" presName="centerTile" presStyleLbl="fgShp" presStyleIdx="0" presStyleCnt="1" custScaleX="225807" custScaleY="138527">
        <dgm:presLayoutVars>
          <dgm:chMax val="0"/>
          <dgm:chPref val="0"/>
        </dgm:presLayoutVars>
      </dgm:prSet>
      <dgm:spPr/>
      <dgm:t>
        <a:bodyPr/>
        <a:lstStyle/>
        <a:p>
          <a:endParaRPr lang="en-US"/>
        </a:p>
      </dgm:t>
    </dgm:pt>
  </dgm:ptLst>
  <dgm:cxnLst>
    <dgm:cxn modelId="{4C840C97-AC4B-4368-AFFF-6685AF2F947D}" srcId="{85199678-D2BB-4741-B67B-3094925A1349}" destId="{AF374CD3-5F51-40FC-9318-8DA3B3055E41}" srcOrd="2" destOrd="0" parTransId="{89B2B0BA-5E9C-4AC2-A53D-282AD8128532}" sibTransId="{3F2CA008-251C-4A71-8BB6-15EAEA2E6F55}"/>
    <dgm:cxn modelId="{63662AC2-1293-4A95-B25F-9974F3F57F28}" type="presOf" srcId="{EF1E2555-B214-42D6-964F-81BCC85A18E7}" destId="{6C6DDC74-999A-40B2-81B8-A29A6A45AE46}" srcOrd="0" destOrd="0" presId="urn:microsoft.com/office/officeart/2005/8/layout/matrix1"/>
    <dgm:cxn modelId="{D39C08D5-5E6B-4C3D-B909-828F85FEBEE8}" type="presOf" srcId="{821538E0-E774-442A-A9EB-75FFFEAC11AC}" destId="{F4C9ABD8-13DA-45C9-8D86-B3927D8EF4DB}" srcOrd="0" destOrd="0" presId="urn:microsoft.com/office/officeart/2005/8/layout/matrix1"/>
    <dgm:cxn modelId="{17396D98-8B73-4626-8E1A-7E74838DB5D2}" srcId="{DC885E1D-BDC0-4D63-B173-B2D9221F51CF}" destId="{85199678-D2BB-4741-B67B-3094925A1349}" srcOrd="0" destOrd="0" parTransId="{26FE5AA8-22EF-40A2-9459-E83EBB745F47}" sibTransId="{B6A2B4F8-B19C-462D-A20B-0444D428C787}"/>
    <dgm:cxn modelId="{B6EABD4E-9636-4A77-BF30-DAD7DBF7EFC5}" type="presOf" srcId="{61A310D5-38E1-42EC-9727-71AF074D5D89}" destId="{DBFFBF6A-1BF7-4042-84D0-F14040AD8092}" srcOrd="0" destOrd="0" presId="urn:microsoft.com/office/officeart/2005/8/layout/matrix1"/>
    <dgm:cxn modelId="{176C58F3-454B-40A3-942C-F8A377873196}" srcId="{85199678-D2BB-4741-B67B-3094925A1349}" destId="{821538E0-E774-442A-A9EB-75FFFEAC11AC}" srcOrd="1" destOrd="0" parTransId="{15A837D4-48AB-4093-9CA9-E7158C6D1F79}" sibTransId="{D4CB3D8D-0910-4FCE-9764-32B97BEC1C2E}"/>
    <dgm:cxn modelId="{2661A630-6044-42EB-BA7D-51811A0D5335}" type="presOf" srcId="{AF374CD3-5F51-40FC-9318-8DA3B3055E41}" destId="{E9A04A58-767B-44C4-B359-CF2A8D77C9F2}" srcOrd="1" destOrd="0" presId="urn:microsoft.com/office/officeart/2005/8/layout/matrix1"/>
    <dgm:cxn modelId="{44E14733-D2ED-4A8A-9FDA-7C6F163A052D}" type="presOf" srcId="{DC885E1D-BDC0-4D63-B173-B2D9221F51CF}" destId="{4C31CCB8-C50C-4545-AE29-3B4B4C061197}" srcOrd="0" destOrd="0" presId="urn:microsoft.com/office/officeart/2005/8/layout/matrix1"/>
    <dgm:cxn modelId="{28913B74-C167-4DA2-81B3-CD68EBD342AF}" type="presOf" srcId="{85199678-D2BB-4741-B67B-3094925A1349}" destId="{93FF6910-9945-40DE-91C4-033DF850F3D5}" srcOrd="0" destOrd="0" presId="urn:microsoft.com/office/officeart/2005/8/layout/matrix1"/>
    <dgm:cxn modelId="{EAFD8F8F-E173-470B-B5C4-A25D3867C7B3}" type="presOf" srcId="{AF374CD3-5F51-40FC-9318-8DA3B3055E41}" destId="{CF35EE69-7DE1-4D02-A6E9-7866C7B8E92E}" srcOrd="0" destOrd="0" presId="urn:microsoft.com/office/officeart/2005/8/layout/matrix1"/>
    <dgm:cxn modelId="{0D71CD09-F2FE-4BD3-84E9-3B63CCFB5BFC}" type="presOf" srcId="{821538E0-E774-442A-A9EB-75FFFEAC11AC}" destId="{4DC7A65C-55B2-450E-9BEE-6B4A7A379235}" srcOrd="1" destOrd="0" presId="urn:microsoft.com/office/officeart/2005/8/layout/matrix1"/>
    <dgm:cxn modelId="{C29F1921-1385-465A-BD0D-E4344845D798}" srcId="{85199678-D2BB-4741-B67B-3094925A1349}" destId="{61A310D5-38E1-42EC-9727-71AF074D5D89}" srcOrd="0" destOrd="0" parTransId="{FE52D606-3DF4-4F43-8DC3-DD8DFA9EF0B5}" sibTransId="{4B790E3A-2245-4035-91B8-0286D9558674}"/>
    <dgm:cxn modelId="{BFEA511E-92EE-4E5C-BB02-D54E24A5F52F}" srcId="{85199678-D2BB-4741-B67B-3094925A1349}" destId="{EF1E2555-B214-42D6-964F-81BCC85A18E7}" srcOrd="3" destOrd="0" parTransId="{782EB882-568C-47B7-B347-C68B83C80C0B}" sibTransId="{7298769C-543D-452F-9AB4-DA12BB291DE9}"/>
    <dgm:cxn modelId="{E1DBCA0D-40CA-425E-A912-1D516E32C31E}" type="presOf" srcId="{61A310D5-38E1-42EC-9727-71AF074D5D89}" destId="{81C8F45C-16FE-481B-9A5F-E9C94FB6D864}" srcOrd="1" destOrd="0" presId="urn:microsoft.com/office/officeart/2005/8/layout/matrix1"/>
    <dgm:cxn modelId="{A575CE65-09F9-4443-A2F5-F47DF069D04E}" type="presOf" srcId="{EF1E2555-B214-42D6-964F-81BCC85A18E7}" destId="{8C3C57EB-9703-4A31-9410-6752955FEE3A}" srcOrd="1" destOrd="0" presId="urn:microsoft.com/office/officeart/2005/8/layout/matrix1"/>
    <dgm:cxn modelId="{431431A3-ACAC-443C-92AE-8F8F461CC413}" type="presParOf" srcId="{4C31CCB8-C50C-4545-AE29-3B4B4C061197}" destId="{9BE21579-0F9B-4B99-9E95-A582E8CD1977}" srcOrd="0" destOrd="0" presId="urn:microsoft.com/office/officeart/2005/8/layout/matrix1"/>
    <dgm:cxn modelId="{17B63F44-4B6C-4268-82BF-7744851D9848}" type="presParOf" srcId="{9BE21579-0F9B-4B99-9E95-A582E8CD1977}" destId="{DBFFBF6A-1BF7-4042-84D0-F14040AD8092}" srcOrd="0" destOrd="0" presId="urn:microsoft.com/office/officeart/2005/8/layout/matrix1"/>
    <dgm:cxn modelId="{AE017FEB-6EC0-496B-8BC2-9CB1BB5255D0}" type="presParOf" srcId="{9BE21579-0F9B-4B99-9E95-A582E8CD1977}" destId="{81C8F45C-16FE-481B-9A5F-E9C94FB6D864}" srcOrd="1" destOrd="0" presId="urn:microsoft.com/office/officeart/2005/8/layout/matrix1"/>
    <dgm:cxn modelId="{F1F72B1A-71ED-43B2-9320-358235ED1AD9}" type="presParOf" srcId="{9BE21579-0F9B-4B99-9E95-A582E8CD1977}" destId="{F4C9ABD8-13DA-45C9-8D86-B3927D8EF4DB}" srcOrd="2" destOrd="0" presId="urn:microsoft.com/office/officeart/2005/8/layout/matrix1"/>
    <dgm:cxn modelId="{A3AA3D40-43F9-42E1-9C3D-C363EB8283E2}" type="presParOf" srcId="{9BE21579-0F9B-4B99-9E95-A582E8CD1977}" destId="{4DC7A65C-55B2-450E-9BEE-6B4A7A379235}" srcOrd="3" destOrd="0" presId="urn:microsoft.com/office/officeart/2005/8/layout/matrix1"/>
    <dgm:cxn modelId="{B335FE85-49EF-40BB-8C45-F739F42B2631}" type="presParOf" srcId="{9BE21579-0F9B-4B99-9E95-A582E8CD1977}" destId="{CF35EE69-7DE1-4D02-A6E9-7866C7B8E92E}" srcOrd="4" destOrd="0" presId="urn:microsoft.com/office/officeart/2005/8/layout/matrix1"/>
    <dgm:cxn modelId="{4BFEBD86-FBF6-480A-BDD8-E1D95915AB88}" type="presParOf" srcId="{9BE21579-0F9B-4B99-9E95-A582E8CD1977}" destId="{E9A04A58-767B-44C4-B359-CF2A8D77C9F2}" srcOrd="5" destOrd="0" presId="urn:microsoft.com/office/officeart/2005/8/layout/matrix1"/>
    <dgm:cxn modelId="{DF11ED91-6DB6-4089-8212-1F3754139EBC}" type="presParOf" srcId="{9BE21579-0F9B-4B99-9E95-A582E8CD1977}" destId="{6C6DDC74-999A-40B2-81B8-A29A6A45AE46}" srcOrd="6" destOrd="0" presId="urn:microsoft.com/office/officeart/2005/8/layout/matrix1"/>
    <dgm:cxn modelId="{9ACEC332-3FE3-4D8B-B36B-241D9996DD25}" type="presParOf" srcId="{9BE21579-0F9B-4B99-9E95-A582E8CD1977}" destId="{8C3C57EB-9703-4A31-9410-6752955FEE3A}" srcOrd="7" destOrd="0" presId="urn:microsoft.com/office/officeart/2005/8/layout/matrix1"/>
    <dgm:cxn modelId="{5408FD9E-2AE4-4C72-A04E-928A274B3C0A}" type="presParOf" srcId="{4C31CCB8-C50C-4545-AE29-3B4B4C061197}" destId="{93FF6910-9945-40DE-91C4-033DF850F3D5}"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885E1D-BDC0-4D63-B173-B2D9221F51CF}" type="doc">
      <dgm:prSet loTypeId="urn:microsoft.com/office/officeart/2005/8/layout/matrix1" loCatId="matrix" qsTypeId="urn:microsoft.com/office/officeart/2005/8/quickstyle/simple5" qsCatId="simple" csTypeId="urn:microsoft.com/office/officeart/2005/8/colors/colorful1" csCatId="colorful" phldr="1"/>
      <dgm:spPr/>
      <dgm:t>
        <a:bodyPr/>
        <a:lstStyle/>
        <a:p>
          <a:endParaRPr lang="en-US"/>
        </a:p>
      </dgm:t>
    </dgm:pt>
    <dgm:pt modelId="{85199678-D2BB-4741-B67B-3094925A1349}">
      <dgm:prSet phldrT="[Text]" custT="1"/>
      <dgm:spPr/>
      <dgm:t>
        <a:bodyPr/>
        <a:lstStyle/>
        <a:p>
          <a:r>
            <a:rPr lang="en-US" sz="2400" dirty="0" smtClean="0"/>
            <a:t>While watching a video about Climate Change</a:t>
          </a:r>
          <a:endParaRPr lang="en-US" sz="2400" dirty="0"/>
        </a:p>
      </dgm:t>
    </dgm:pt>
    <dgm:pt modelId="{26FE5AA8-22EF-40A2-9459-E83EBB745F47}" type="parTrans" cxnId="{17396D98-8B73-4626-8E1A-7E74838DB5D2}">
      <dgm:prSet/>
      <dgm:spPr/>
      <dgm:t>
        <a:bodyPr/>
        <a:lstStyle/>
        <a:p>
          <a:endParaRPr lang="en-US"/>
        </a:p>
      </dgm:t>
    </dgm:pt>
    <dgm:pt modelId="{B6A2B4F8-B19C-462D-A20B-0444D428C787}" type="sibTrans" cxnId="{17396D98-8B73-4626-8E1A-7E74838DB5D2}">
      <dgm:prSet/>
      <dgm:spPr/>
      <dgm:t>
        <a:bodyPr/>
        <a:lstStyle/>
        <a:p>
          <a:endParaRPr lang="en-US"/>
        </a:p>
      </dgm:t>
    </dgm:pt>
    <dgm:pt modelId="{61A310D5-38E1-42EC-9727-71AF074D5D89}">
      <dgm:prSet phldrT="[Text]"/>
      <dgm:spPr/>
      <dgm:t>
        <a:bodyPr/>
        <a:lstStyle/>
        <a:p>
          <a:r>
            <a:rPr lang="en-US" b="1" dirty="0" smtClean="0"/>
            <a:t>Group Member 1:</a:t>
          </a:r>
          <a:br>
            <a:rPr lang="en-US" b="1" dirty="0" smtClean="0"/>
          </a:br>
          <a:r>
            <a:rPr lang="en-US" dirty="0" smtClean="0"/>
            <a:t/>
          </a:r>
          <a:br>
            <a:rPr lang="en-US" dirty="0" smtClean="0"/>
          </a:br>
          <a:r>
            <a:rPr lang="en-US" dirty="0" smtClean="0"/>
            <a:t>What are some of the natural causes of the greenhouse effect?</a:t>
          </a:r>
          <a:endParaRPr lang="en-US" dirty="0"/>
        </a:p>
      </dgm:t>
    </dgm:pt>
    <dgm:pt modelId="{FE52D606-3DF4-4F43-8DC3-DD8DFA9EF0B5}" type="parTrans" cxnId="{C29F1921-1385-465A-BD0D-E4344845D798}">
      <dgm:prSet/>
      <dgm:spPr/>
      <dgm:t>
        <a:bodyPr/>
        <a:lstStyle/>
        <a:p>
          <a:endParaRPr lang="en-US"/>
        </a:p>
      </dgm:t>
    </dgm:pt>
    <dgm:pt modelId="{4B790E3A-2245-4035-91B8-0286D9558674}" type="sibTrans" cxnId="{C29F1921-1385-465A-BD0D-E4344845D798}">
      <dgm:prSet/>
      <dgm:spPr/>
      <dgm:t>
        <a:bodyPr/>
        <a:lstStyle/>
        <a:p>
          <a:endParaRPr lang="en-US"/>
        </a:p>
      </dgm:t>
    </dgm:pt>
    <dgm:pt modelId="{821538E0-E774-442A-A9EB-75FFFEAC11AC}">
      <dgm:prSet phldrT="[Text]"/>
      <dgm:spPr/>
      <dgm:t>
        <a:bodyPr/>
        <a:lstStyle/>
        <a:p>
          <a:r>
            <a:rPr lang="en-US" b="1" dirty="0" smtClean="0"/>
            <a:t>Group Member 2</a:t>
          </a:r>
        </a:p>
        <a:p>
          <a:r>
            <a:rPr lang="en-US" dirty="0" smtClean="0"/>
            <a:t>What are some of the main human impacts on climate change?</a:t>
          </a:r>
          <a:endParaRPr lang="en-US" dirty="0"/>
        </a:p>
      </dgm:t>
    </dgm:pt>
    <dgm:pt modelId="{15A837D4-48AB-4093-9CA9-E7158C6D1F79}" type="parTrans" cxnId="{176C58F3-454B-40A3-942C-F8A377873196}">
      <dgm:prSet/>
      <dgm:spPr/>
      <dgm:t>
        <a:bodyPr/>
        <a:lstStyle/>
        <a:p>
          <a:endParaRPr lang="en-US"/>
        </a:p>
      </dgm:t>
    </dgm:pt>
    <dgm:pt modelId="{D4CB3D8D-0910-4FCE-9764-32B97BEC1C2E}" type="sibTrans" cxnId="{176C58F3-454B-40A3-942C-F8A377873196}">
      <dgm:prSet/>
      <dgm:spPr/>
      <dgm:t>
        <a:bodyPr/>
        <a:lstStyle/>
        <a:p>
          <a:endParaRPr lang="en-US"/>
        </a:p>
      </dgm:t>
    </dgm:pt>
    <dgm:pt modelId="{AF374CD3-5F51-40FC-9318-8DA3B3055E41}">
      <dgm:prSet phldrT="[Text]"/>
      <dgm:spPr/>
      <dgm:t>
        <a:bodyPr/>
        <a:lstStyle/>
        <a:p>
          <a:r>
            <a:rPr lang="en-US" b="1" dirty="0" smtClean="0"/>
            <a:t>Group Member 4</a:t>
          </a:r>
        </a:p>
        <a:p>
          <a:r>
            <a:rPr lang="en-US" b="0" dirty="0" smtClean="0"/>
            <a:t>What are some of the signs of bias throughout this video?</a:t>
          </a:r>
        </a:p>
      </dgm:t>
    </dgm:pt>
    <dgm:pt modelId="{89B2B0BA-5E9C-4AC2-A53D-282AD8128532}" type="parTrans" cxnId="{4C840C97-AC4B-4368-AFFF-6685AF2F947D}">
      <dgm:prSet/>
      <dgm:spPr/>
      <dgm:t>
        <a:bodyPr/>
        <a:lstStyle/>
        <a:p>
          <a:endParaRPr lang="en-US"/>
        </a:p>
      </dgm:t>
    </dgm:pt>
    <dgm:pt modelId="{3F2CA008-251C-4A71-8BB6-15EAEA2E6F55}" type="sibTrans" cxnId="{4C840C97-AC4B-4368-AFFF-6685AF2F947D}">
      <dgm:prSet/>
      <dgm:spPr/>
      <dgm:t>
        <a:bodyPr/>
        <a:lstStyle/>
        <a:p>
          <a:endParaRPr lang="en-US"/>
        </a:p>
      </dgm:t>
    </dgm:pt>
    <dgm:pt modelId="{EF1E2555-B214-42D6-964F-81BCC85A18E7}">
      <dgm:prSet phldrT="[Text]"/>
      <dgm:spPr/>
      <dgm:t>
        <a:bodyPr/>
        <a:lstStyle/>
        <a:p>
          <a:r>
            <a:rPr lang="en-US" b="1" dirty="0" smtClean="0"/>
            <a:t>Group Member 3</a:t>
          </a:r>
        </a:p>
        <a:p>
          <a:r>
            <a:rPr lang="en-US" dirty="0" smtClean="0"/>
            <a:t>What questions do you have about the facts / ideas presented?</a:t>
          </a:r>
          <a:endParaRPr lang="en-US" dirty="0"/>
        </a:p>
      </dgm:t>
    </dgm:pt>
    <dgm:pt modelId="{782EB882-568C-47B7-B347-C68B83C80C0B}" type="parTrans" cxnId="{BFEA511E-92EE-4E5C-BB02-D54E24A5F52F}">
      <dgm:prSet/>
      <dgm:spPr/>
      <dgm:t>
        <a:bodyPr/>
        <a:lstStyle/>
        <a:p>
          <a:endParaRPr lang="en-US"/>
        </a:p>
      </dgm:t>
    </dgm:pt>
    <dgm:pt modelId="{7298769C-543D-452F-9AB4-DA12BB291DE9}" type="sibTrans" cxnId="{BFEA511E-92EE-4E5C-BB02-D54E24A5F52F}">
      <dgm:prSet/>
      <dgm:spPr/>
      <dgm:t>
        <a:bodyPr/>
        <a:lstStyle/>
        <a:p>
          <a:endParaRPr lang="en-US"/>
        </a:p>
      </dgm:t>
    </dgm:pt>
    <dgm:pt modelId="{4C31CCB8-C50C-4545-AE29-3B4B4C061197}" type="pres">
      <dgm:prSet presAssocID="{DC885E1D-BDC0-4D63-B173-B2D9221F51CF}" presName="diagram" presStyleCnt="0">
        <dgm:presLayoutVars>
          <dgm:chMax val="1"/>
          <dgm:dir/>
          <dgm:animLvl val="ctr"/>
          <dgm:resizeHandles val="exact"/>
        </dgm:presLayoutVars>
      </dgm:prSet>
      <dgm:spPr/>
      <dgm:t>
        <a:bodyPr/>
        <a:lstStyle/>
        <a:p>
          <a:endParaRPr lang="en-US"/>
        </a:p>
      </dgm:t>
    </dgm:pt>
    <dgm:pt modelId="{9BE21579-0F9B-4B99-9E95-A582E8CD1977}" type="pres">
      <dgm:prSet presAssocID="{DC885E1D-BDC0-4D63-B173-B2D9221F51CF}" presName="matrix" presStyleCnt="0"/>
      <dgm:spPr/>
    </dgm:pt>
    <dgm:pt modelId="{DBFFBF6A-1BF7-4042-84D0-F14040AD8092}" type="pres">
      <dgm:prSet presAssocID="{DC885E1D-BDC0-4D63-B173-B2D9221F51CF}" presName="tile1" presStyleLbl="node1" presStyleIdx="0" presStyleCnt="4"/>
      <dgm:spPr/>
      <dgm:t>
        <a:bodyPr/>
        <a:lstStyle/>
        <a:p>
          <a:endParaRPr lang="en-US"/>
        </a:p>
      </dgm:t>
    </dgm:pt>
    <dgm:pt modelId="{81C8F45C-16FE-481B-9A5F-E9C94FB6D864}" type="pres">
      <dgm:prSet presAssocID="{DC885E1D-BDC0-4D63-B173-B2D9221F51CF}" presName="tile1text" presStyleLbl="node1" presStyleIdx="0" presStyleCnt="4">
        <dgm:presLayoutVars>
          <dgm:chMax val="0"/>
          <dgm:chPref val="0"/>
          <dgm:bulletEnabled val="1"/>
        </dgm:presLayoutVars>
      </dgm:prSet>
      <dgm:spPr/>
      <dgm:t>
        <a:bodyPr/>
        <a:lstStyle/>
        <a:p>
          <a:endParaRPr lang="en-US"/>
        </a:p>
      </dgm:t>
    </dgm:pt>
    <dgm:pt modelId="{F4C9ABD8-13DA-45C9-8D86-B3927D8EF4DB}" type="pres">
      <dgm:prSet presAssocID="{DC885E1D-BDC0-4D63-B173-B2D9221F51CF}" presName="tile2" presStyleLbl="node1" presStyleIdx="1" presStyleCnt="4"/>
      <dgm:spPr/>
      <dgm:t>
        <a:bodyPr/>
        <a:lstStyle/>
        <a:p>
          <a:endParaRPr lang="en-US"/>
        </a:p>
      </dgm:t>
    </dgm:pt>
    <dgm:pt modelId="{4DC7A65C-55B2-450E-9BEE-6B4A7A379235}" type="pres">
      <dgm:prSet presAssocID="{DC885E1D-BDC0-4D63-B173-B2D9221F51CF}" presName="tile2text" presStyleLbl="node1" presStyleIdx="1" presStyleCnt="4">
        <dgm:presLayoutVars>
          <dgm:chMax val="0"/>
          <dgm:chPref val="0"/>
          <dgm:bulletEnabled val="1"/>
        </dgm:presLayoutVars>
      </dgm:prSet>
      <dgm:spPr/>
      <dgm:t>
        <a:bodyPr/>
        <a:lstStyle/>
        <a:p>
          <a:endParaRPr lang="en-US"/>
        </a:p>
      </dgm:t>
    </dgm:pt>
    <dgm:pt modelId="{CF35EE69-7DE1-4D02-A6E9-7866C7B8E92E}" type="pres">
      <dgm:prSet presAssocID="{DC885E1D-BDC0-4D63-B173-B2D9221F51CF}" presName="tile3" presStyleLbl="node1" presStyleIdx="2" presStyleCnt="4"/>
      <dgm:spPr/>
      <dgm:t>
        <a:bodyPr/>
        <a:lstStyle/>
        <a:p>
          <a:endParaRPr lang="en-US"/>
        </a:p>
      </dgm:t>
    </dgm:pt>
    <dgm:pt modelId="{E9A04A58-767B-44C4-B359-CF2A8D77C9F2}" type="pres">
      <dgm:prSet presAssocID="{DC885E1D-BDC0-4D63-B173-B2D9221F51CF}" presName="tile3text" presStyleLbl="node1" presStyleIdx="2" presStyleCnt="4">
        <dgm:presLayoutVars>
          <dgm:chMax val="0"/>
          <dgm:chPref val="0"/>
          <dgm:bulletEnabled val="1"/>
        </dgm:presLayoutVars>
      </dgm:prSet>
      <dgm:spPr/>
      <dgm:t>
        <a:bodyPr/>
        <a:lstStyle/>
        <a:p>
          <a:endParaRPr lang="en-US"/>
        </a:p>
      </dgm:t>
    </dgm:pt>
    <dgm:pt modelId="{6C6DDC74-999A-40B2-81B8-A29A6A45AE46}" type="pres">
      <dgm:prSet presAssocID="{DC885E1D-BDC0-4D63-B173-B2D9221F51CF}" presName="tile4" presStyleLbl="node1" presStyleIdx="3" presStyleCnt="4"/>
      <dgm:spPr/>
      <dgm:t>
        <a:bodyPr/>
        <a:lstStyle/>
        <a:p>
          <a:endParaRPr lang="en-US"/>
        </a:p>
      </dgm:t>
    </dgm:pt>
    <dgm:pt modelId="{8C3C57EB-9703-4A31-9410-6752955FEE3A}" type="pres">
      <dgm:prSet presAssocID="{DC885E1D-BDC0-4D63-B173-B2D9221F51CF}" presName="tile4text" presStyleLbl="node1" presStyleIdx="3" presStyleCnt="4">
        <dgm:presLayoutVars>
          <dgm:chMax val="0"/>
          <dgm:chPref val="0"/>
          <dgm:bulletEnabled val="1"/>
        </dgm:presLayoutVars>
      </dgm:prSet>
      <dgm:spPr/>
      <dgm:t>
        <a:bodyPr/>
        <a:lstStyle/>
        <a:p>
          <a:endParaRPr lang="en-US"/>
        </a:p>
      </dgm:t>
    </dgm:pt>
    <dgm:pt modelId="{93FF6910-9945-40DE-91C4-033DF850F3D5}" type="pres">
      <dgm:prSet presAssocID="{DC885E1D-BDC0-4D63-B173-B2D9221F51CF}" presName="centerTile" presStyleLbl="fgShp" presStyleIdx="0" presStyleCnt="1" custScaleX="198741" custScaleY="130000">
        <dgm:presLayoutVars>
          <dgm:chMax val="0"/>
          <dgm:chPref val="0"/>
        </dgm:presLayoutVars>
      </dgm:prSet>
      <dgm:spPr/>
      <dgm:t>
        <a:bodyPr/>
        <a:lstStyle/>
        <a:p>
          <a:endParaRPr lang="en-US"/>
        </a:p>
      </dgm:t>
    </dgm:pt>
  </dgm:ptLst>
  <dgm:cxnLst>
    <dgm:cxn modelId="{4C840C97-AC4B-4368-AFFF-6685AF2F947D}" srcId="{85199678-D2BB-4741-B67B-3094925A1349}" destId="{AF374CD3-5F51-40FC-9318-8DA3B3055E41}" srcOrd="2" destOrd="0" parTransId="{89B2B0BA-5E9C-4AC2-A53D-282AD8128532}" sibTransId="{3F2CA008-251C-4A71-8BB6-15EAEA2E6F55}"/>
    <dgm:cxn modelId="{17396D98-8B73-4626-8E1A-7E74838DB5D2}" srcId="{DC885E1D-BDC0-4D63-B173-B2D9221F51CF}" destId="{85199678-D2BB-4741-B67B-3094925A1349}" srcOrd="0" destOrd="0" parTransId="{26FE5AA8-22EF-40A2-9459-E83EBB745F47}" sibTransId="{B6A2B4F8-B19C-462D-A20B-0444D428C787}"/>
    <dgm:cxn modelId="{61B1F645-A95A-403D-96E4-C409EC49791E}" type="presOf" srcId="{EF1E2555-B214-42D6-964F-81BCC85A18E7}" destId="{6C6DDC74-999A-40B2-81B8-A29A6A45AE46}" srcOrd="0" destOrd="0" presId="urn:microsoft.com/office/officeart/2005/8/layout/matrix1"/>
    <dgm:cxn modelId="{BC3A2C1A-8C7B-4018-A663-4F43D8B241AC}" type="presOf" srcId="{AF374CD3-5F51-40FC-9318-8DA3B3055E41}" destId="{CF35EE69-7DE1-4D02-A6E9-7866C7B8E92E}" srcOrd="0" destOrd="0" presId="urn:microsoft.com/office/officeart/2005/8/layout/matrix1"/>
    <dgm:cxn modelId="{176C58F3-454B-40A3-942C-F8A377873196}" srcId="{85199678-D2BB-4741-B67B-3094925A1349}" destId="{821538E0-E774-442A-A9EB-75FFFEAC11AC}" srcOrd="1" destOrd="0" parTransId="{15A837D4-48AB-4093-9CA9-E7158C6D1F79}" sibTransId="{D4CB3D8D-0910-4FCE-9764-32B97BEC1C2E}"/>
    <dgm:cxn modelId="{DE49EBAD-7E33-4CEF-B395-B33EA8878C6B}" type="presOf" srcId="{61A310D5-38E1-42EC-9727-71AF074D5D89}" destId="{81C8F45C-16FE-481B-9A5F-E9C94FB6D864}" srcOrd="1" destOrd="0" presId="urn:microsoft.com/office/officeart/2005/8/layout/matrix1"/>
    <dgm:cxn modelId="{BFBD8B19-A2A2-43F1-B6E5-665A28E4393F}" type="presOf" srcId="{85199678-D2BB-4741-B67B-3094925A1349}" destId="{93FF6910-9945-40DE-91C4-033DF850F3D5}" srcOrd="0" destOrd="0" presId="urn:microsoft.com/office/officeart/2005/8/layout/matrix1"/>
    <dgm:cxn modelId="{097ABDF0-B3E2-4F35-9211-6BA9AE892183}" type="presOf" srcId="{AF374CD3-5F51-40FC-9318-8DA3B3055E41}" destId="{E9A04A58-767B-44C4-B359-CF2A8D77C9F2}" srcOrd="1" destOrd="0" presId="urn:microsoft.com/office/officeart/2005/8/layout/matrix1"/>
    <dgm:cxn modelId="{5FA99A3E-CBDE-495E-B527-9B7E80B4C94C}" type="presOf" srcId="{DC885E1D-BDC0-4D63-B173-B2D9221F51CF}" destId="{4C31CCB8-C50C-4545-AE29-3B4B4C061197}" srcOrd="0" destOrd="0" presId="urn:microsoft.com/office/officeart/2005/8/layout/matrix1"/>
    <dgm:cxn modelId="{F320D9AB-B7AD-45DC-BC3C-11EF469EA680}" type="presOf" srcId="{821538E0-E774-442A-A9EB-75FFFEAC11AC}" destId="{4DC7A65C-55B2-450E-9BEE-6B4A7A379235}" srcOrd="1" destOrd="0" presId="urn:microsoft.com/office/officeart/2005/8/layout/matrix1"/>
    <dgm:cxn modelId="{2DB8AEE7-B6B5-4780-B2DD-EBB51692E3FA}" type="presOf" srcId="{821538E0-E774-442A-A9EB-75FFFEAC11AC}" destId="{F4C9ABD8-13DA-45C9-8D86-B3927D8EF4DB}" srcOrd="0" destOrd="0" presId="urn:microsoft.com/office/officeart/2005/8/layout/matrix1"/>
    <dgm:cxn modelId="{C29F1921-1385-465A-BD0D-E4344845D798}" srcId="{85199678-D2BB-4741-B67B-3094925A1349}" destId="{61A310D5-38E1-42EC-9727-71AF074D5D89}" srcOrd="0" destOrd="0" parTransId="{FE52D606-3DF4-4F43-8DC3-DD8DFA9EF0B5}" sibTransId="{4B790E3A-2245-4035-91B8-0286D9558674}"/>
    <dgm:cxn modelId="{BFEA511E-92EE-4E5C-BB02-D54E24A5F52F}" srcId="{85199678-D2BB-4741-B67B-3094925A1349}" destId="{EF1E2555-B214-42D6-964F-81BCC85A18E7}" srcOrd="3" destOrd="0" parTransId="{782EB882-568C-47B7-B347-C68B83C80C0B}" sibTransId="{7298769C-543D-452F-9AB4-DA12BB291DE9}"/>
    <dgm:cxn modelId="{BE625F89-CDB4-4403-9BBF-20A37A4502DA}" type="presOf" srcId="{EF1E2555-B214-42D6-964F-81BCC85A18E7}" destId="{8C3C57EB-9703-4A31-9410-6752955FEE3A}" srcOrd="1" destOrd="0" presId="urn:microsoft.com/office/officeart/2005/8/layout/matrix1"/>
    <dgm:cxn modelId="{1AD7A53D-C725-4FF8-BBCC-1EB1181AE89C}" type="presOf" srcId="{61A310D5-38E1-42EC-9727-71AF074D5D89}" destId="{DBFFBF6A-1BF7-4042-84D0-F14040AD8092}" srcOrd="0" destOrd="0" presId="urn:microsoft.com/office/officeart/2005/8/layout/matrix1"/>
    <dgm:cxn modelId="{D5B2D8C5-8C85-4C61-ADB4-7C5BDDE479AA}" type="presParOf" srcId="{4C31CCB8-C50C-4545-AE29-3B4B4C061197}" destId="{9BE21579-0F9B-4B99-9E95-A582E8CD1977}" srcOrd="0" destOrd="0" presId="urn:microsoft.com/office/officeart/2005/8/layout/matrix1"/>
    <dgm:cxn modelId="{5919FA17-86F7-47A9-84F8-9FBE79DFE04B}" type="presParOf" srcId="{9BE21579-0F9B-4B99-9E95-A582E8CD1977}" destId="{DBFFBF6A-1BF7-4042-84D0-F14040AD8092}" srcOrd="0" destOrd="0" presId="urn:microsoft.com/office/officeart/2005/8/layout/matrix1"/>
    <dgm:cxn modelId="{371549AE-CF9C-4EDF-97D9-108BA0422C7F}" type="presParOf" srcId="{9BE21579-0F9B-4B99-9E95-A582E8CD1977}" destId="{81C8F45C-16FE-481B-9A5F-E9C94FB6D864}" srcOrd="1" destOrd="0" presId="urn:microsoft.com/office/officeart/2005/8/layout/matrix1"/>
    <dgm:cxn modelId="{70D68164-13C3-459B-B147-8C519105F45A}" type="presParOf" srcId="{9BE21579-0F9B-4B99-9E95-A582E8CD1977}" destId="{F4C9ABD8-13DA-45C9-8D86-B3927D8EF4DB}" srcOrd="2" destOrd="0" presId="urn:microsoft.com/office/officeart/2005/8/layout/matrix1"/>
    <dgm:cxn modelId="{245A3084-2D8B-49C6-8BFC-4B0CEA29CA54}" type="presParOf" srcId="{9BE21579-0F9B-4B99-9E95-A582E8CD1977}" destId="{4DC7A65C-55B2-450E-9BEE-6B4A7A379235}" srcOrd="3" destOrd="0" presId="urn:microsoft.com/office/officeart/2005/8/layout/matrix1"/>
    <dgm:cxn modelId="{78FB3445-32B4-49D8-BB29-034B122E69BF}" type="presParOf" srcId="{9BE21579-0F9B-4B99-9E95-A582E8CD1977}" destId="{CF35EE69-7DE1-4D02-A6E9-7866C7B8E92E}" srcOrd="4" destOrd="0" presId="urn:microsoft.com/office/officeart/2005/8/layout/matrix1"/>
    <dgm:cxn modelId="{40BE3378-F256-4019-BC93-85A91B9261C8}" type="presParOf" srcId="{9BE21579-0F9B-4B99-9E95-A582E8CD1977}" destId="{E9A04A58-767B-44C4-B359-CF2A8D77C9F2}" srcOrd="5" destOrd="0" presId="urn:microsoft.com/office/officeart/2005/8/layout/matrix1"/>
    <dgm:cxn modelId="{7D7B384B-8334-4840-8BA7-82FB003E1638}" type="presParOf" srcId="{9BE21579-0F9B-4B99-9E95-A582E8CD1977}" destId="{6C6DDC74-999A-40B2-81B8-A29A6A45AE46}" srcOrd="6" destOrd="0" presId="urn:microsoft.com/office/officeart/2005/8/layout/matrix1"/>
    <dgm:cxn modelId="{68863C59-B1E1-43A2-87D5-3B8528CBC6D1}" type="presParOf" srcId="{9BE21579-0F9B-4B99-9E95-A582E8CD1977}" destId="{8C3C57EB-9703-4A31-9410-6752955FEE3A}" srcOrd="7" destOrd="0" presId="urn:microsoft.com/office/officeart/2005/8/layout/matrix1"/>
    <dgm:cxn modelId="{5FA0D5A1-65D3-4384-BBB8-ABE8AAFD4936}" type="presParOf" srcId="{4C31CCB8-C50C-4545-AE29-3B4B4C061197}" destId="{93FF6910-9945-40DE-91C4-033DF850F3D5}"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885E1D-BDC0-4D63-B173-B2D9221F51CF}" type="doc">
      <dgm:prSet loTypeId="urn:microsoft.com/office/officeart/2005/8/layout/matrix1" loCatId="matrix" qsTypeId="urn:microsoft.com/office/officeart/2005/8/quickstyle/simple5" qsCatId="simple" csTypeId="urn:microsoft.com/office/officeart/2005/8/colors/colorful1" csCatId="colorful" phldr="1"/>
      <dgm:spPr/>
      <dgm:t>
        <a:bodyPr/>
        <a:lstStyle/>
        <a:p>
          <a:endParaRPr lang="en-US"/>
        </a:p>
      </dgm:t>
    </dgm:pt>
    <dgm:pt modelId="{85199678-D2BB-4741-B67B-3094925A1349}">
      <dgm:prSet phldrT="[Text]"/>
      <dgm:spPr/>
      <dgm:t>
        <a:bodyPr/>
        <a:lstStyle/>
        <a:p>
          <a:r>
            <a:rPr lang="en-US" dirty="0" smtClean="0"/>
            <a:t>Should Canada implement a cap and trade program for CO</a:t>
          </a:r>
          <a:r>
            <a:rPr lang="en-US" baseline="-25000" dirty="0" smtClean="0"/>
            <a:t>2 </a:t>
          </a:r>
          <a:r>
            <a:rPr lang="en-US" dirty="0" smtClean="0"/>
            <a:t>emissions?</a:t>
          </a:r>
          <a:endParaRPr lang="en-US" baseline="30000" dirty="0"/>
        </a:p>
      </dgm:t>
    </dgm:pt>
    <dgm:pt modelId="{26FE5AA8-22EF-40A2-9459-E83EBB745F47}" type="parTrans" cxnId="{17396D98-8B73-4626-8E1A-7E74838DB5D2}">
      <dgm:prSet/>
      <dgm:spPr/>
      <dgm:t>
        <a:bodyPr/>
        <a:lstStyle/>
        <a:p>
          <a:endParaRPr lang="en-US"/>
        </a:p>
      </dgm:t>
    </dgm:pt>
    <dgm:pt modelId="{B6A2B4F8-B19C-462D-A20B-0444D428C787}" type="sibTrans" cxnId="{17396D98-8B73-4626-8E1A-7E74838DB5D2}">
      <dgm:prSet/>
      <dgm:spPr/>
      <dgm:t>
        <a:bodyPr/>
        <a:lstStyle/>
        <a:p>
          <a:endParaRPr lang="en-US"/>
        </a:p>
      </dgm:t>
    </dgm:pt>
    <dgm:pt modelId="{61A310D5-38E1-42EC-9727-71AF074D5D89}">
      <dgm:prSet phldrT="[Text]"/>
      <dgm:spPr/>
      <dgm:t>
        <a:bodyPr/>
        <a:lstStyle/>
        <a:p>
          <a:r>
            <a:rPr lang="en-US" b="1" dirty="0" smtClean="0"/>
            <a:t>Environmentalist</a:t>
          </a:r>
          <a:endParaRPr lang="en-US" dirty="0"/>
        </a:p>
      </dgm:t>
    </dgm:pt>
    <dgm:pt modelId="{FE52D606-3DF4-4F43-8DC3-DD8DFA9EF0B5}" type="parTrans" cxnId="{C29F1921-1385-465A-BD0D-E4344845D798}">
      <dgm:prSet/>
      <dgm:spPr/>
      <dgm:t>
        <a:bodyPr/>
        <a:lstStyle/>
        <a:p>
          <a:endParaRPr lang="en-US"/>
        </a:p>
      </dgm:t>
    </dgm:pt>
    <dgm:pt modelId="{4B790E3A-2245-4035-91B8-0286D9558674}" type="sibTrans" cxnId="{C29F1921-1385-465A-BD0D-E4344845D798}">
      <dgm:prSet/>
      <dgm:spPr/>
      <dgm:t>
        <a:bodyPr/>
        <a:lstStyle/>
        <a:p>
          <a:endParaRPr lang="en-US"/>
        </a:p>
      </dgm:t>
    </dgm:pt>
    <dgm:pt modelId="{821538E0-E774-442A-A9EB-75FFFEAC11AC}">
      <dgm:prSet phldrT="[Text]"/>
      <dgm:spPr/>
      <dgm:t>
        <a:bodyPr/>
        <a:lstStyle/>
        <a:p>
          <a:r>
            <a:rPr lang="en-US" b="1" dirty="0" smtClean="0"/>
            <a:t>Oil company executive</a:t>
          </a:r>
          <a:endParaRPr lang="en-US" dirty="0"/>
        </a:p>
      </dgm:t>
    </dgm:pt>
    <dgm:pt modelId="{15A837D4-48AB-4093-9CA9-E7158C6D1F79}" type="parTrans" cxnId="{176C58F3-454B-40A3-942C-F8A377873196}">
      <dgm:prSet/>
      <dgm:spPr/>
      <dgm:t>
        <a:bodyPr/>
        <a:lstStyle/>
        <a:p>
          <a:endParaRPr lang="en-US"/>
        </a:p>
      </dgm:t>
    </dgm:pt>
    <dgm:pt modelId="{D4CB3D8D-0910-4FCE-9764-32B97BEC1C2E}" type="sibTrans" cxnId="{176C58F3-454B-40A3-942C-F8A377873196}">
      <dgm:prSet/>
      <dgm:spPr/>
      <dgm:t>
        <a:bodyPr/>
        <a:lstStyle/>
        <a:p>
          <a:endParaRPr lang="en-US"/>
        </a:p>
      </dgm:t>
    </dgm:pt>
    <dgm:pt modelId="{EF1E2555-B214-42D6-964F-81BCC85A18E7}">
      <dgm:prSet phldrT="[Text]"/>
      <dgm:spPr/>
      <dgm:t>
        <a:bodyPr/>
        <a:lstStyle/>
        <a:p>
          <a:r>
            <a:rPr lang="en-US" b="1" dirty="0" smtClean="0"/>
            <a:t>Economist</a:t>
          </a:r>
          <a:endParaRPr lang="en-US" b="1" dirty="0"/>
        </a:p>
      </dgm:t>
    </dgm:pt>
    <dgm:pt modelId="{782EB882-568C-47B7-B347-C68B83C80C0B}" type="parTrans" cxnId="{BFEA511E-92EE-4E5C-BB02-D54E24A5F52F}">
      <dgm:prSet/>
      <dgm:spPr/>
      <dgm:t>
        <a:bodyPr/>
        <a:lstStyle/>
        <a:p>
          <a:endParaRPr lang="en-US"/>
        </a:p>
      </dgm:t>
    </dgm:pt>
    <dgm:pt modelId="{7298769C-543D-452F-9AB4-DA12BB291DE9}" type="sibTrans" cxnId="{BFEA511E-92EE-4E5C-BB02-D54E24A5F52F}">
      <dgm:prSet/>
      <dgm:spPr/>
      <dgm:t>
        <a:bodyPr/>
        <a:lstStyle/>
        <a:p>
          <a:endParaRPr lang="en-US"/>
        </a:p>
      </dgm:t>
    </dgm:pt>
    <dgm:pt modelId="{AF374CD3-5F51-40FC-9318-8DA3B3055E41}">
      <dgm:prSet phldrT="[Text]"/>
      <dgm:spPr/>
      <dgm:t>
        <a:bodyPr/>
        <a:lstStyle/>
        <a:p>
          <a:r>
            <a:rPr lang="en-US" b="1" dirty="0" smtClean="0"/>
            <a:t>Calgary resident</a:t>
          </a:r>
          <a:endParaRPr lang="en-US" b="0" dirty="0" smtClean="0"/>
        </a:p>
      </dgm:t>
    </dgm:pt>
    <dgm:pt modelId="{3F2CA008-251C-4A71-8BB6-15EAEA2E6F55}" type="sibTrans" cxnId="{4C840C97-AC4B-4368-AFFF-6685AF2F947D}">
      <dgm:prSet/>
      <dgm:spPr/>
      <dgm:t>
        <a:bodyPr/>
        <a:lstStyle/>
        <a:p>
          <a:endParaRPr lang="en-US"/>
        </a:p>
      </dgm:t>
    </dgm:pt>
    <dgm:pt modelId="{89B2B0BA-5E9C-4AC2-A53D-282AD8128532}" type="parTrans" cxnId="{4C840C97-AC4B-4368-AFFF-6685AF2F947D}">
      <dgm:prSet/>
      <dgm:spPr/>
      <dgm:t>
        <a:bodyPr/>
        <a:lstStyle/>
        <a:p>
          <a:endParaRPr lang="en-US"/>
        </a:p>
      </dgm:t>
    </dgm:pt>
    <dgm:pt modelId="{4C31CCB8-C50C-4545-AE29-3B4B4C061197}" type="pres">
      <dgm:prSet presAssocID="{DC885E1D-BDC0-4D63-B173-B2D9221F51CF}" presName="diagram" presStyleCnt="0">
        <dgm:presLayoutVars>
          <dgm:chMax val="1"/>
          <dgm:dir/>
          <dgm:animLvl val="ctr"/>
          <dgm:resizeHandles val="exact"/>
        </dgm:presLayoutVars>
      </dgm:prSet>
      <dgm:spPr/>
      <dgm:t>
        <a:bodyPr/>
        <a:lstStyle/>
        <a:p>
          <a:endParaRPr lang="en-US"/>
        </a:p>
      </dgm:t>
    </dgm:pt>
    <dgm:pt modelId="{9BE21579-0F9B-4B99-9E95-A582E8CD1977}" type="pres">
      <dgm:prSet presAssocID="{DC885E1D-BDC0-4D63-B173-B2D9221F51CF}" presName="matrix" presStyleCnt="0"/>
      <dgm:spPr/>
    </dgm:pt>
    <dgm:pt modelId="{DBFFBF6A-1BF7-4042-84D0-F14040AD8092}" type="pres">
      <dgm:prSet presAssocID="{DC885E1D-BDC0-4D63-B173-B2D9221F51CF}" presName="tile1" presStyleLbl="node1" presStyleIdx="0" presStyleCnt="4"/>
      <dgm:spPr/>
      <dgm:t>
        <a:bodyPr/>
        <a:lstStyle/>
        <a:p>
          <a:endParaRPr lang="en-US"/>
        </a:p>
      </dgm:t>
    </dgm:pt>
    <dgm:pt modelId="{81C8F45C-16FE-481B-9A5F-E9C94FB6D864}" type="pres">
      <dgm:prSet presAssocID="{DC885E1D-BDC0-4D63-B173-B2D9221F51CF}" presName="tile1text" presStyleLbl="node1" presStyleIdx="0" presStyleCnt="4">
        <dgm:presLayoutVars>
          <dgm:chMax val="0"/>
          <dgm:chPref val="0"/>
          <dgm:bulletEnabled val="1"/>
        </dgm:presLayoutVars>
      </dgm:prSet>
      <dgm:spPr/>
      <dgm:t>
        <a:bodyPr/>
        <a:lstStyle/>
        <a:p>
          <a:endParaRPr lang="en-US"/>
        </a:p>
      </dgm:t>
    </dgm:pt>
    <dgm:pt modelId="{F4C9ABD8-13DA-45C9-8D86-B3927D8EF4DB}" type="pres">
      <dgm:prSet presAssocID="{DC885E1D-BDC0-4D63-B173-B2D9221F51CF}" presName="tile2" presStyleLbl="node1" presStyleIdx="1" presStyleCnt="4"/>
      <dgm:spPr/>
      <dgm:t>
        <a:bodyPr/>
        <a:lstStyle/>
        <a:p>
          <a:endParaRPr lang="en-US"/>
        </a:p>
      </dgm:t>
    </dgm:pt>
    <dgm:pt modelId="{4DC7A65C-55B2-450E-9BEE-6B4A7A379235}" type="pres">
      <dgm:prSet presAssocID="{DC885E1D-BDC0-4D63-B173-B2D9221F51CF}" presName="tile2text" presStyleLbl="node1" presStyleIdx="1" presStyleCnt="4">
        <dgm:presLayoutVars>
          <dgm:chMax val="0"/>
          <dgm:chPref val="0"/>
          <dgm:bulletEnabled val="1"/>
        </dgm:presLayoutVars>
      </dgm:prSet>
      <dgm:spPr/>
      <dgm:t>
        <a:bodyPr/>
        <a:lstStyle/>
        <a:p>
          <a:endParaRPr lang="en-US"/>
        </a:p>
      </dgm:t>
    </dgm:pt>
    <dgm:pt modelId="{CF35EE69-7DE1-4D02-A6E9-7866C7B8E92E}" type="pres">
      <dgm:prSet presAssocID="{DC885E1D-BDC0-4D63-B173-B2D9221F51CF}" presName="tile3" presStyleLbl="node1" presStyleIdx="2" presStyleCnt="4"/>
      <dgm:spPr/>
      <dgm:t>
        <a:bodyPr/>
        <a:lstStyle/>
        <a:p>
          <a:endParaRPr lang="en-US"/>
        </a:p>
      </dgm:t>
    </dgm:pt>
    <dgm:pt modelId="{E9A04A58-767B-44C4-B359-CF2A8D77C9F2}" type="pres">
      <dgm:prSet presAssocID="{DC885E1D-BDC0-4D63-B173-B2D9221F51CF}" presName="tile3text" presStyleLbl="node1" presStyleIdx="2" presStyleCnt="4">
        <dgm:presLayoutVars>
          <dgm:chMax val="0"/>
          <dgm:chPref val="0"/>
          <dgm:bulletEnabled val="1"/>
        </dgm:presLayoutVars>
      </dgm:prSet>
      <dgm:spPr/>
      <dgm:t>
        <a:bodyPr/>
        <a:lstStyle/>
        <a:p>
          <a:endParaRPr lang="en-US"/>
        </a:p>
      </dgm:t>
    </dgm:pt>
    <dgm:pt modelId="{6C6DDC74-999A-40B2-81B8-A29A6A45AE46}" type="pres">
      <dgm:prSet presAssocID="{DC885E1D-BDC0-4D63-B173-B2D9221F51CF}" presName="tile4" presStyleLbl="node1" presStyleIdx="3" presStyleCnt="4"/>
      <dgm:spPr/>
      <dgm:t>
        <a:bodyPr/>
        <a:lstStyle/>
        <a:p>
          <a:endParaRPr lang="en-US"/>
        </a:p>
      </dgm:t>
    </dgm:pt>
    <dgm:pt modelId="{8C3C57EB-9703-4A31-9410-6752955FEE3A}" type="pres">
      <dgm:prSet presAssocID="{DC885E1D-BDC0-4D63-B173-B2D9221F51CF}" presName="tile4text" presStyleLbl="node1" presStyleIdx="3" presStyleCnt="4">
        <dgm:presLayoutVars>
          <dgm:chMax val="0"/>
          <dgm:chPref val="0"/>
          <dgm:bulletEnabled val="1"/>
        </dgm:presLayoutVars>
      </dgm:prSet>
      <dgm:spPr/>
      <dgm:t>
        <a:bodyPr/>
        <a:lstStyle/>
        <a:p>
          <a:endParaRPr lang="en-US"/>
        </a:p>
      </dgm:t>
    </dgm:pt>
    <dgm:pt modelId="{93FF6910-9945-40DE-91C4-033DF850F3D5}" type="pres">
      <dgm:prSet presAssocID="{DC885E1D-BDC0-4D63-B173-B2D9221F51CF}" presName="centerTile" presStyleLbl="fgShp" presStyleIdx="0" presStyleCnt="1" custScaleX="171686" custScaleY="164574">
        <dgm:presLayoutVars>
          <dgm:chMax val="0"/>
          <dgm:chPref val="0"/>
        </dgm:presLayoutVars>
      </dgm:prSet>
      <dgm:spPr/>
      <dgm:t>
        <a:bodyPr/>
        <a:lstStyle/>
        <a:p>
          <a:endParaRPr lang="en-US"/>
        </a:p>
      </dgm:t>
    </dgm:pt>
  </dgm:ptLst>
  <dgm:cxnLst>
    <dgm:cxn modelId="{4C840C97-AC4B-4368-AFFF-6685AF2F947D}" srcId="{85199678-D2BB-4741-B67B-3094925A1349}" destId="{AF374CD3-5F51-40FC-9318-8DA3B3055E41}" srcOrd="2" destOrd="0" parTransId="{89B2B0BA-5E9C-4AC2-A53D-282AD8128532}" sibTransId="{3F2CA008-251C-4A71-8BB6-15EAEA2E6F55}"/>
    <dgm:cxn modelId="{1E37CD51-4869-474B-A5B1-4FBA2331148A}" type="presOf" srcId="{61A310D5-38E1-42EC-9727-71AF074D5D89}" destId="{81C8F45C-16FE-481B-9A5F-E9C94FB6D864}" srcOrd="1" destOrd="0" presId="urn:microsoft.com/office/officeart/2005/8/layout/matrix1"/>
    <dgm:cxn modelId="{790791D7-04D4-4333-AD77-5070051460A1}" type="presOf" srcId="{EF1E2555-B214-42D6-964F-81BCC85A18E7}" destId="{6C6DDC74-999A-40B2-81B8-A29A6A45AE46}" srcOrd="0" destOrd="0" presId="urn:microsoft.com/office/officeart/2005/8/layout/matrix1"/>
    <dgm:cxn modelId="{17396D98-8B73-4626-8E1A-7E74838DB5D2}" srcId="{DC885E1D-BDC0-4D63-B173-B2D9221F51CF}" destId="{85199678-D2BB-4741-B67B-3094925A1349}" srcOrd="0" destOrd="0" parTransId="{26FE5AA8-22EF-40A2-9459-E83EBB745F47}" sibTransId="{B6A2B4F8-B19C-462D-A20B-0444D428C787}"/>
    <dgm:cxn modelId="{1CD965BE-456C-4700-A45E-A156C9B1A44B}" type="presOf" srcId="{821538E0-E774-442A-A9EB-75FFFEAC11AC}" destId="{F4C9ABD8-13DA-45C9-8D86-B3927D8EF4DB}" srcOrd="0" destOrd="0" presId="urn:microsoft.com/office/officeart/2005/8/layout/matrix1"/>
    <dgm:cxn modelId="{176C58F3-454B-40A3-942C-F8A377873196}" srcId="{85199678-D2BB-4741-B67B-3094925A1349}" destId="{821538E0-E774-442A-A9EB-75FFFEAC11AC}" srcOrd="1" destOrd="0" parTransId="{15A837D4-48AB-4093-9CA9-E7158C6D1F79}" sibTransId="{D4CB3D8D-0910-4FCE-9764-32B97BEC1C2E}"/>
    <dgm:cxn modelId="{A9036A2E-59E7-4904-B2BB-37A3D5E0B56D}" type="presOf" srcId="{821538E0-E774-442A-A9EB-75FFFEAC11AC}" destId="{4DC7A65C-55B2-450E-9BEE-6B4A7A379235}" srcOrd="1" destOrd="0" presId="urn:microsoft.com/office/officeart/2005/8/layout/matrix1"/>
    <dgm:cxn modelId="{FEC7EF1B-D1E7-4D83-84BB-29662D160D6B}" type="presOf" srcId="{EF1E2555-B214-42D6-964F-81BCC85A18E7}" destId="{8C3C57EB-9703-4A31-9410-6752955FEE3A}" srcOrd="1" destOrd="0" presId="urn:microsoft.com/office/officeart/2005/8/layout/matrix1"/>
    <dgm:cxn modelId="{C29F1921-1385-465A-BD0D-E4344845D798}" srcId="{85199678-D2BB-4741-B67B-3094925A1349}" destId="{61A310D5-38E1-42EC-9727-71AF074D5D89}" srcOrd="0" destOrd="0" parTransId="{FE52D606-3DF4-4F43-8DC3-DD8DFA9EF0B5}" sibTransId="{4B790E3A-2245-4035-91B8-0286D9558674}"/>
    <dgm:cxn modelId="{BFEA511E-92EE-4E5C-BB02-D54E24A5F52F}" srcId="{85199678-D2BB-4741-B67B-3094925A1349}" destId="{EF1E2555-B214-42D6-964F-81BCC85A18E7}" srcOrd="3" destOrd="0" parTransId="{782EB882-568C-47B7-B347-C68B83C80C0B}" sibTransId="{7298769C-543D-452F-9AB4-DA12BB291DE9}"/>
    <dgm:cxn modelId="{9B1312A0-B357-4B7A-A24B-842665D6E974}" type="presOf" srcId="{85199678-D2BB-4741-B67B-3094925A1349}" destId="{93FF6910-9945-40DE-91C4-033DF850F3D5}" srcOrd="0" destOrd="0" presId="urn:microsoft.com/office/officeart/2005/8/layout/matrix1"/>
    <dgm:cxn modelId="{A352C8BC-1749-47D5-AE95-C2777493B03F}" type="presOf" srcId="{AF374CD3-5F51-40FC-9318-8DA3B3055E41}" destId="{CF35EE69-7DE1-4D02-A6E9-7866C7B8E92E}" srcOrd="0" destOrd="0" presId="urn:microsoft.com/office/officeart/2005/8/layout/matrix1"/>
    <dgm:cxn modelId="{6D254F47-1E38-407B-9444-B747ABD36D93}" type="presOf" srcId="{DC885E1D-BDC0-4D63-B173-B2D9221F51CF}" destId="{4C31CCB8-C50C-4545-AE29-3B4B4C061197}" srcOrd="0" destOrd="0" presId="urn:microsoft.com/office/officeart/2005/8/layout/matrix1"/>
    <dgm:cxn modelId="{D77915AC-E6E8-4DA3-B92F-13A5741385AF}" type="presOf" srcId="{61A310D5-38E1-42EC-9727-71AF074D5D89}" destId="{DBFFBF6A-1BF7-4042-84D0-F14040AD8092}" srcOrd="0" destOrd="0" presId="urn:microsoft.com/office/officeart/2005/8/layout/matrix1"/>
    <dgm:cxn modelId="{C3CDDB62-1665-42A2-BB18-20383C3D39B6}" type="presOf" srcId="{AF374CD3-5F51-40FC-9318-8DA3B3055E41}" destId="{E9A04A58-767B-44C4-B359-CF2A8D77C9F2}" srcOrd="1" destOrd="0" presId="urn:microsoft.com/office/officeart/2005/8/layout/matrix1"/>
    <dgm:cxn modelId="{D625E978-7315-4E96-B80F-A6C5B1590AFA}" type="presParOf" srcId="{4C31CCB8-C50C-4545-AE29-3B4B4C061197}" destId="{9BE21579-0F9B-4B99-9E95-A582E8CD1977}" srcOrd="0" destOrd="0" presId="urn:microsoft.com/office/officeart/2005/8/layout/matrix1"/>
    <dgm:cxn modelId="{08792EB8-18F3-4226-9043-ABCE4072530F}" type="presParOf" srcId="{9BE21579-0F9B-4B99-9E95-A582E8CD1977}" destId="{DBFFBF6A-1BF7-4042-84D0-F14040AD8092}" srcOrd="0" destOrd="0" presId="urn:microsoft.com/office/officeart/2005/8/layout/matrix1"/>
    <dgm:cxn modelId="{6E0AAA8A-A89F-4B2C-B60E-121BDEFCB4B0}" type="presParOf" srcId="{9BE21579-0F9B-4B99-9E95-A582E8CD1977}" destId="{81C8F45C-16FE-481B-9A5F-E9C94FB6D864}" srcOrd="1" destOrd="0" presId="urn:microsoft.com/office/officeart/2005/8/layout/matrix1"/>
    <dgm:cxn modelId="{A7A543EA-1275-4722-8552-F267A5F073E9}" type="presParOf" srcId="{9BE21579-0F9B-4B99-9E95-A582E8CD1977}" destId="{F4C9ABD8-13DA-45C9-8D86-B3927D8EF4DB}" srcOrd="2" destOrd="0" presId="urn:microsoft.com/office/officeart/2005/8/layout/matrix1"/>
    <dgm:cxn modelId="{DE722AF1-4BF9-4F38-9861-D665A2852D35}" type="presParOf" srcId="{9BE21579-0F9B-4B99-9E95-A582E8CD1977}" destId="{4DC7A65C-55B2-450E-9BEE-6B4A7A379235}" srcOrd="3" destOrd="0" presId="urn:microsoft.com/office/officeart/2005/8/layout/matrix1"/>
    <dgm:cxn modelId="{0BC01A81-8D06-4357-8E12-C20E7F27A020}" type="presParOf" srcId="{9BE21579-0F9B-4B99-9E95-A582E8CD1977}" destId="{CF35EE69-7DE1-4D02-A6E9-7866C7B8E92E}" srcOrd="4" destOrd="0" presId="urn:microsoft.com/office/officeart/2005/8/layout/matrix1"/>
    <dgm:cxn modelId="{733BB34D-11F1-4936-A552-39DF471A975A}" type="presParOf" srcId="{9BE21579-0F9B-4B99-9E95-A582E8CD1977}" destId="{E9A04A58-767B-44C4-B359-CF2A8D77C9F2}" srcOrd="5" destOrd="0" presId="urn:microsoft.com/office/officeart/2005/8/layout/matrix1"/>
    <dgm:cxn modelId="{AA832281-0C4D-460D-BB6D-A6C5AE2EEB18}" type="presParOf" srcId="{9BE21579-0F9B-4B99-9E95-A582E8CD1977}" destId="{6C6DDC74-999A-40B2-81B8-A29A6A45AE46}" srcOrd="6" destOrd="0" presId="urn:microsoft.com/office/officeart/2005/8/layout/matrix1"/>
    <dgm:cxn modelId="{12365637-27C5-4ACA-9093-E6E0C711B354}" type="presParOf" srcId="{9BE21579-0F9B-4B99-9E95-A582E8CD1977}" destId="{8C3C57EB-9703-4A31-9410-6752955FEE3A}" srcOrd="7" destOrd="0" presId="urn:microsoft.com/office/officeart/2005/8/layout/matrix1"/>
    <dgm:cxn modelId="{3A882048-1487-45B0-9363-DE18241FE4EB}" type="presParOf" srcId="{4C31CCB8-C50C-4545-AE29-3B4B4C061197}" destId="{93FF6910-9945-40DE-91C4-033DF850F3D5}"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FBF6A-1BF7-4042-84D0-F14040AD8092}">
      <dsp:nvSpPr>
        <dsp:cNvPr id="0" name=""/>
        <dsp:cNvSpPr/>
      </dsp:nvSpPr>
      <dsp:spPr>
        <a:xfrm rot="16200000">
          <a:off x="388716" y="-388716"/>
          <a:ext cx="1584767" cy="2362199"/>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1</a:t>
          </a:r>
          <a:endParaRPr lang="en-US" sz="2100" kern="1200" dirty="0"/>
        </a:p>
      </dsp:txBody>
      <dsp:txXfrm rot="16200000">
        <a:off x="586812" y="-586812"/>
        <a:ext cx="1188575" cy="2362199"/>
      </dsp:txXfrm>
    </dsp:sp>
    <dsp:sp modelId="{F4C9ABD8-13DA-45C9-8D86-B3927D8EF4DB}">
      <dsp:nvSpPr>
        <dsp:cNvPr id="0" name=""/>
        <dsp:cNvSpPr/>
      </dsp:nvSpPr>
      <dsp:spPr>
        <a:xfrm>
          <a:off x="2362199" y="0"/>
          <a:ext cx="2362199" cy="1584767"/>
        </a:xfrm>
        <a:prstGeom prst="round1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2</a:t>
          </a:r>
          <a:endParaRPr lang="en-US" sz="2100" kern="1200" dirty="0"/>
        </a:p>
      </dsp:txBody>
      <dsp:txXfrm>
        <a:off x="2362199" y="0"/>
        <a:ext cx="2362199" cy="1188575"/>
      </dsp:txXfrm>
    </dsp:sp>
    <dsp:sp modelId="{CF35EE69-7DE1-4D02-A6E9-7866C7B8E92E}">
      <dsp:nvSpPr>
        <dsp:cNvPr id="0" name=""/>
        <dsp:cNvSpPr/>
      </dsp:nvSpPr>
      <dsp:spPr>
        <a:xfrm rot="10800000">
          <a:off x="0" y="1584767"/>
          <a:ext cx="2362199" cy="158476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4</a:t>
          </a:r>
          <a:endParaRPr lang="en-US" sz="2100" kern="1200" dirty="0"/>
        </a:p>
      </dsp:txBody>
      <dsp:txXfrm rot="10800000">
        <a:off x="0" y="1980958"/>
        <a:ext cx="2362199" cy="1188575"/>
      </dsp:txXfrm>
    </dsp:sp>
    <dsp:sp modelId="{6C6DDC74-999A-40B2-81B8-A29A6A45AE46}">
      <dsp:nvSpPr>
        <dsp:cNvPr id="0" name=""/>
        <dsp:cNvSpPr/>
      </dsp:nvSpPr>
      <dsp:spPr>
        <a:xfrm rot="5400000">
          <a:off x="2750916" y="1196050"/>
          <a:ext cx="1584767" cy="2362199"/>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3</a:t>
          </a:r>
          <a:endParaRPr lang="en-US" sz="2100" kern="1200" dirty="0"/>
        </a:p>
      </dsp:txBody>
      <dsp:txXfrm rot="5400000">
        <a:off x="2949012" y="1394146"/>
        <a:ext cx="1188575" cy="2362199"/>
      </dsp:txXfrm>
    </dsp:sp>
    <dsp:sp modelId="{93FF6910-9945-40DE-91C4-033DF850F3D5}">
      <dsp:nvSpPr>
        <dsp:cNvPr id="0" name=""/>
        <dsp:cNvSpPr/>
      </dsp:nvSpPr>
      <dsp:spPr>
        <a:xfrm>
          <a:off x="1417322" y="1069717"/>
          <a:ext cx="1889755" cy="1030098"/>
        </a:xfrm>
        <a:prstGeom prst="roundRect">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Summary of key ideas</a:t>
          </a:r>
          <a:endParaRPr lang="en-US" sz="2100" kern="1200" dirty="0"/>
        </a:p>
      </dsp:txBody>
      <dsp:txXfrm>
        <a:off x="1417322" y="1069717"/>
        <a:ext cx="1889755" cy="103009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FBF6A-1BF7-4042-84D0-F14040AD8092}">
      <dsp:nvSpPr>
        <dsp:cNvPr id="0" name=""/>
        <dsp:cNvSpPr/>
      </dsp:nvSpPr>
      <dsp:spPr>
        <a:xfrm rot="16200000">
          <a:off x="500860" y="-500860"/>
          <a:ext cx="2041967" cy="3043687"/>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Ideas from</a:t>
          </a:r>
          <a:br>
            <a:rPr lang="en-US" sz="2500" kern="1200" dirty="0" smtClean="0"/>
          </a:br>
          <a:r>
            <a:rPr lang="en-US" sz="2500" kern="1200" dirty="0" smtClean="0"/>
            <a:t>Group Member 1</a:t>
          </a:r>
          <a:endParaRPr lang="en-US" sz="2500" kern="1200" dirty="0"/>
        </a:p>
      </dsp:txBody>
      <dsp:txXfrm rot="16200000">
        <a:off x="756105" y="-756105"/>
        <a:ext cx="1531475" cy="3043687"/>
      </dsp:txXfrm>
    </dsp:sp>
    <dsp:sp modelId="{F4C9ABD8-13DA-45C9-8D86-B3927D8EF4DB}">
      <dsp:nvSpPr>
        <dsp:cNvPr id="0" name=""/>
        <dsp:cNvSpPr/>
      </dsp:nvSpPr>
      <dsp:spPr>
        <a:xfrm>
          <a:off x="3043687" y="0"/>
          <a:ext cx="3043687" cy="2041967"/>
        </a:xfrm>
        <a:prstGeom prst="round1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Ideas from</a:t>
          </a:r>
          <a:br>
            <a:rPr lang="en-US" sz="2500" kern="1200" dirty="0" smtClean="0"/>
          </a:br>
          <a:r>
            <a:rPr lang="en-US" sz="2500" kern="1200" dirty="0" smtClean="0"/>
            <a:t>Group Member 2</a:t>
          </a:r>
          <a:endParaRPr lang="en-US" sz="2500" kern="1200" dirty="0"/>
        </a:p>
      </dsp:txBody>
      <dsp:txXfrm>
        <a:off x="3043687" y="0"/>
        <a:ext cx="3043687" cy="1531475"/>
      </dsp:txXfrm>
    </dsp:sp>
    <dsp:sp modelId="{CF35EE69-7DE1-4D02-A6E9-7866C7B8E92E}">
      <dsp:nvSpPr>
        <dsp:cNvPr id="0" name=""/>
        <dsp:cNvSpPr/>
      </dsp:nvSpPr>
      <dsp:spPr>
        <a:xfrm rot="10800000">
          <a:off x="0" y="2041967"/>
          <a:ext cx="3043687" cy="204196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Ideas from</a:t>
          </a:r>
          <a:br>
            <a:rPr lang="en-US" sz="2500" kern="1200" dirty="0" smtClean="0"/>
          </a:br>
          <a:r>
            <a:rPr lang="en-US" sz="2500" kern="1200" dirty="0" smtClean="0"/>
            <a:t>Group Member 4</a:t>
          </a:r>
          <a:endParaRPr lang="en-US" sz="2500" kern="1200" dirty="0"/>
        </a:p>
      </dsp:txBody>
      <dsp:txXfrm rot="10800000">
        <a:off x="0" y="2552458"/>
        <a:ext cx="3043687" cy="1531475"/>
      </dsp:txXfrm>
    </dsp:sp>
    <dsp:sp modelId="{6C6DDC74-999A-40B2-81B8-A29A6A45AE46}">
      <dsp:nvSpPr>
        <dsp:cNvPr id="0" name=""/>
        <dsp:cNvSpPr/>
      </dsp:nvSpPr>
      <dsp:spPr>
        <a:xfrm rot="5400000">
          <a:off x="3544547" y="1541106"/>
          <a:ext cx="2041967" cy="3043687"/>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en-US" sz="2500" kern="1200" dirty="0" smtClean="0"/>
            <a:t>Ideas from</a:t>
          </a:r>
          <a:br>
            <a:rPr lang="en-US" sz="2500" kern="1200" dirty="0" smtClean="0"/>
          </a:br>
          <a:r>
            <a:rPr lang="en-US" sz="2500" kern="1200" dirty="0" smtClean="0"/>
            <a:t>Group Member 3</a:t>
          </a:r>
          <a:endParaRPr lang="en-US" sz="2500" kern="1200" dirty="0"/>
        </a:p>
      </dsp:txBody>
      <dsp:txXfrm rot="5400000">
        <a:off x="3799792" y="1796352"/>
        <a:ext cx="1531475" cy="3043687"/>
      </dsp:txXfrm>
    </dsp:sp>
    <dsp:sp modelId="{93FF6910-9945-40DE-91C4-033DF850F3D5}">
      <dsp:nvSpPr>
        <dsp:cNvPr id="0" name=""/>
        <dsp:cNvSpPr/>
      </dsp:nvSpPr>
      <dsp:spPr>
        <a:xfrm>
          <a:off x="1143001" y="1219202"/>
          <a:ext cx="3801370" cy="1645529"/>
        </a:xfrm>
        <a:prstGeom prst="roundRect">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What can you do to foster a culture of collaborative learning in your class?</a:t>
          </a:r>
          <a:endParaRPr lang="en-US" sz="2500" kern="1200" dirty="0"/>
        </a:p>
      </dsp:txBody>
      <dsp:txXfrm>
        <a:off x="1143001" y="1219202"/>
        <a:ext cx="3801370" cy="164552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FBF6A-1BF7-4042-84D0-F14040AD8092}">
      <dsp:nvSpPr>
        <dsp:cNvPr id="0" name=""/>
        <dsp:cNvSpPr/>
      </dsp:nvSpPr>
      <dsp:spPr>
        <a:xfrm rot="16200000">
          <a:off x="485954" y="-485954"/>
          <a:ext cx="1981200" cy="2953109"/>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1</a:t>
          </a:r>
          <a:endParaRPr lang="en-US" sz="2100" kern="1200" dirty="0"/>
        </a:p>
      </dsp:txBody>
      <dsp:txXfrm rot="16200000">
        <a:off x="733604" y="-733604"/>
        <a:ext cx="1485900" cy="2953109"/>
      </dsp:txXfrm>
    </dsp:sp>
    <dsp:sp modelId="{F4C9ABD8-13DA-45C9-8D86-B3927D8EF4DB}">
      <dsp:nvSpPr>
        <dsp:cNvPr id="0" name=""/>
        <dsp:cNvSpPr/>
      </dsp:nvSpPr>
      <dsp:spPr>
        <a:xfrm>
          <a:off x="2953109" y="0"/>
          <a:ext cx="2953109" cy="1981200"/>
        </a:xfrm>
        <a:prstGeom prst="round1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2</a:t>
          </a:r>
          <a:endParaRPr lang="en-US" sz="2100" kern="1200" dirty="0"/>
        </a:p>
      </dsp:txBody>
      <dsp:txXfrm>
        <a:off x="2953109" y="0"/>
        <a:ext cx="2953109" cy="1485900"/>
      </dsp:txXfrm>
    </dsp:sp>
    <dsp:sp modelId="{CF35EE69-7DE1-4D02-A6E9-7866C7B8E92E}">
      <dsp:nvSpPr>
        <dsp:cNvPr id="0" name=""/>
        <dsp:cNvSpPr/>
      </dsp:nvSpPr>
      <dsp:spPr>
        <a:xfrm rot="10800000">
          <a:off x="0" y="1981200"/>
          <a:ext cx="2953109" cy="1981200"/>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4</a:t>
          </a:r>
          <a:endParaRPr lang="en-US" sz="2100" kern="1200" dirty="0"/>
        </a:p>
      </dsp:txBody>
      <dsp:txXfrm rot="10800000">
        <a:off x="0" y="2476499"/>
        <a:ext cx="2953109" cy="1485900"/>
      </dsp:txXfrm>
    </dsp:sp>
    <dsp:sp modelId="{6C6DDC74-999A-40B2-81B8-A29A6A45AE46}">
      <dsp:nvSpPr>
        <dsp:cNvPr id="0" name=""/>
        <dsp:cNvSpPr/>
      </dsp:nvSpPr>
      <dsp:spPr>
        <a:xfrm rot="5400000">
          <a:off x="3439064" y="1495245"/>
          <a:ext cx="1981200" cy="2953109"/>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en-US" sz="2100" kern="1200" dirty="0" smtClean="0"/>
            <a:t>Ideas from</a:t>
          </a:r>
          <a:br>
            <a:rPr lang="en-US" sz="2100" kern="1200" dirty="0" smtClean="0"/>
          </a:br>
          <a:r>
            <a:rPr lang="en-US" sz="2100" kern="1200" dirty="0" smtClean="0"/>
            <a:t>Group Member 3</a:t>
          </a:r>
          <a:endParaRPr lang="en-US" sz="2100" kern="1200" dirty="0"/>
        </a:p>
      </dsp:txBody>
      <dsp:txXfrm rot="5400000">
        <a:off x="3686714" y="1742895"/>
        <a:ext cx="1485900" cy="2953109"/>
      </dsp:txXfrm>
    </dsp:sp>
    <dsp:sp modelId="{93FF6910-9945-40DE-91C4-033DF850F3D5}">
      <dsp:nvSpPr>
        <dsp:cNvPr id="0" name=""/>
        <dsp:cNvSpPr/>
      </dsp:nvSpPr>
      <dsp:spPr>
        <a:xfrm>
          <a:off x="952611" y="1295075"/>
          <a:ext cx="4000996" cy="1372248"/>
        </a:xfrm>
        <a:prstGeom prst="roundRect">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From an environmental perspective, why might someone choose to be a vegetarian?</a:t>
          </a:r>
          <a:endParaRPr lang="en-US" sz="2100" kern="1200" dirty="0"/>
        </a:p>
      </dsp:txBody>
      <dsp:txXfrm>
        <a:off x="952611" y="1295075"/>
        <a:ext cx="4000996" cy="137224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FBF6A-1BF7-4042-84D0-F14040AD8092}">
      <dsp:nvSpPr>
        <dsp:cNvPr id="0" name=""/>
        <dsp:cNvSpPr/>
      </dsp:nvSpPr>
      <dsp:spPr>
        <a:xfrm rot="16200000">
          <a:off x="463478" y="-463478"/>
          <a:ext cx="1889567" cy="2816524"/>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t>Group Member 1:</a:t>
          </a:r>
          <a:br>
            <a:rPr lang="en-US" sz="1600" b="1" kern="1200" dirty="0" smtClean="0"/>
          </a:br>
          <a:r>
            <a:rPr lang="en-US" sz="1600" kern="1200" dirty="0" smtClean="0"/>
            <a:t/>
          </a:r>
          <a:br>
            <a:rPr lang="en-US" sz="1600" kern="1200" dirty="0" smtClean="0"/>
          </a:br>
          <a:r>
            <a:rPr lang="en-US" sz="1600" kern="1200" dirty="0" smtClean="0"/>
            <a:t>What are some of the natural causes of the greenhouse effect?</a:t>
          </a:r>
          <a:endParaRPr lang="en-US" sz="1600" kern="1200" dirty="0"/>
        </a:p>
      </dsp:txBody>
      <dsp:txXfrm rot="16200000">
        <a:off x="699674" y="-699674"/>
        <a:ext cx="1417175" cy="2816524"/>
      </dsp:txXfrm>
    </dsp:sp>
    <dsp:sp modelId="{F4C9ABD8-13DA-45C9-8D86-B3927D8EF4DB}">
      <dsp:nvSpPr>
        <dsp:cNvPr id="0" name=""/>
        <dsp:cNvSpPr/>
      </dsp:nvSpPr>
      <dsp:spPr>
        <a:xfrm>
          <a:off x="2816524" y="0"/>
          <a:ext cx="2816524" cy="1889567"/>
        </a:xfrm>
        <a:prstGeom prst="round1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t>Group Member 2</a:t>
          </a:r>
        </a:p>
        <a:p>
          <a:pPr lvl="0" algn="ctr" defTabSz="711200">
            <a:lnSpc>
              <a:spcPct val="90000"/>
            </a:lnSpc>
            <a:spcBef>
              <a:spcPct val="0"/>
            </a:spcBef>
            <a:spcAft>
              <a:spcPct val="35000"/>
            </a:spcAft>
          </a:pPr>
          <a:r>
            <a:rPr lang="en-US" sz="1600" kern="1200" dirty="0" smtClean="0"/>
            <a:t>What are some of the main human impacts on climate change?</a:t>
          </a:r>
          <a:endParaRPr lang="en-US" sz="1600" kern="1200" dirty="0"/>
        </a:p>
      </dsp:txBody>
      <dsp:txXfrm>
        <a:off x="2816524" y="0"/>
        <a:ext cx="2816524" cy="1417175"/>
      </dsp:txXfrm>
    </dsp:sp>
    <dsp:sp modelId="{CF35EE69-7DE1-4D02-A6E9-7866C7B8E92E}">
      <dsp:nvSpPr>
        <dsp:cNvPr id="0" name=""/>
        <dsp:cNvSpPr/>
      </dsp:nvSpPr>
      <dsp:spPr>
        <a:xfrm rot="10800000">
          <a:off x="0" y="1889567"/>
          <a:ext cx="2816524" cy="188956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t>Group Member 4</a:t>
          </a:r>
        </a:p>
        <a:p>
          <a:pPr lvl="0" algn="ctr" defTabSz="711200">
            <a:lnSpc>
              <a:spcPct val="90000"/>
            </a:lnSpc>
            <a:spcBef>
              <a:spcPct val="0"/>
            </a:spcBef>
            <a:spcAft>
              <a:spcPct val="35000"/>
            </a:spcAft>
          </a:pPr>
          <a:r>
            <a:rPr lang="en-US" sz="1600" b="0" kern="1200" dirty="0" smtClean="0"/>
            <a:t>What are some of the signs of bias throughout this video?</a:t>
          </a:r>
        </a:p>
      </dsp:txBody>
      <dsp:txXfrm rot="10800000">
        <a:off x="0" y="2361958"/>
        <a:ext cx="2816524" cy="1417175"/>
      </dsp:txXfrm>
    </dsp:sp>
    <dsp:sp modelId="{6C6DDC74-999A-40B2-81B8-A29A6A45AE46}">
      <dsp:nvSpPr>
        <dsp:cNvPr id="0" name=""/>
        <dsp:cNvSpPr/>
      </dsp:nvSpPr>
      <dsp:spPr>
        <a:xfrm rot="5400000">
          <a:off x="3280003" y="1426088"/>
          <a:ext cx="1889567" cy="2816524"/>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t>Group Member 3</a:t>
          </a:r>
        </a:p>
        <a:p>
          <a:pPr lvl="0" algn="ctr" defTabSz="711200">
            <a:lnSpc>
              <a:spcPct val="90000"/>
            </a:lnSpc>
            <a:spcBef>
              <a:spcPct val="0"/>
            </a:spcBef>
            <a:spcAft>
              <a:spcPct val="35000"/>
            </a:spcAft>
          </a:pPr>
          <a:r>
            <a:rPr lang="en-US" sz="1600" kern="1200" dirty="0" smtClean="0"/>
            <a:t>What questions do you have about the facts / ideas presented?</a:t>
          </a:r>
          <a:endParaRPr lang="en-US" sz="1600" kern="1200" dirty="0"/>
        </a:p>
      </dsp:txBody>
      <dsp:txXfrm rot="5400000">
        <a:off x="3516199" y="1662284"/>
        <a:ext cx="1417175" cy="2816524"/>
      </dsp:txXfrm>
    </dsp:sp>
    <dsp:sp modelId="{93FF6910-9945-40DE-91C4-033DF850F3D5}">
      <dsp:nvSpPr>
        <dsp:cNvPr id="0" name=""/>
        <dsp:cNvSpPr/>
      </dsp:nvSpPr>
      <dsp:spPr>
        <a:xfrm>
          <a:off x="1137247" y="1275457"/>
          <a:ext cx="3358553" cy="1228218"/>
        </a:xfrm>
        <a:prstGeom prst="roundRect">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While watching a video about Climate Change</a:t>
          </a:r>
          <a:endParaRPr lang="en-US" sz="2400" kern="1200" dirty="0"/>
        </a:p>
      </dsp:txBody>
      <dsp:txXfrm>
        <a:off x="1137247" y="1275457"/>
        <a:ext cx="3358553" cy="122821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FBF6A-1BF7-4042-84D0-F14040AD8092}">
      <dsp:nvSpPr>
        <dsp:cNvPr id="0" name=""/>
        <dsp:cNvSpPr/>
      </dsp:nvSpPr>
      <dsp:spPr>
        <a:xfrm rot="16200000">
          <a:off x="463478" y="-463478"/>
          <a:ext cx="1889567" cy="2816524"/>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Environmentalist</a:t>
          </a:r>
          <a:endParaRPr lang="en-US" sz="2200" kern="1200" dirty="0"/>
        </a:p>
      </dsp:txBody>
      <dsp:txXfrm rot="16200000">
        <a:off x="699674" y="-699674"/>
        <a:ext cx="1417175" cy="2816524"/>
      </dsp:txXfrm>
    </dsp:sp>
    <dsp:sp modelId="{F4C9ABD8-13DA-45C9-8D86-B3927D8EF4DB}">
      <dsp:nvSpPr>
        <dsp:cNvPr id="0" name=""/>
        <dsp:cNvSpPr/>
      </dsp:nvSpPr>
      <dsp:spPr>
        <a:xfrm>
          <a:off x="2816524" y="0"/>
          <a:ext cx="2816524" cy="1889567"/>
        </a:xfrm>
        <a:prstGeom prst="round1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Oil company executive</a:t>
          </a:r>
          <a:endParaRPr lang="en-US" sz="2200" kern="1200" dirty="0"/>
        </a:p>
      </dsp:txBody>
      <dsp:txXfrm>
        <a:off x="2816524" y="0"/>
        <a:ext cx="2816524" cy="1417175"/>
      </dsp:txXfrm>
    </dsp:sp>
    <dsp:sp modelId="{CF35EE69-7DE1-4D02-A6E9-7866C7B8E92E}">
      <dsp:nvSpPr>
        <dsp:cNvPr id="0" name=""/>
        <dsp:cNvSpPr/>
      </dsp:nvSpPr>
      <dsp:spPr>
        <a:xfrm rot="10800000">
          <a:off x="0" y="1889567"/>
          <a:ext cx="2816524" cy="1889567"/>
        </a:xfrm>
        <a:prstGeom prst="round1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Calgary resident</a:t>
          </a:r>
          <a:endParaRPr lang="en-US" sz="2200" b="0" kern="1200" dirty="0" smtClean="0"/>
        </a:p>
      </dsp:txBody>
      <dsp:txXfrm rot="10800000">
        <a:off x="0" y="2361958"/>
        <a:ext cx="2816524" cy="1417175"/>
      </dsp:txXfrm>
    </dsp:sp>
    <dsp:sp modelId="{6C6DDC74-999A-40B2-81B8-A29A6A45AE46}">
      <dsp:nvSpPr>
        <dsp:cNvPr id="0" name=""/>
        <dsp:cNvSpPr/>
      </dsp:nvSpPr>
      <dsp:spPr>
        <a:xfrm rot="5400000">
          <a:off x="3280003" y="1426088"/>
          <a:ext cx="1889567" cy="2816524"/>
        </a:xfrm>
        <a:prstGeom prst="round1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b="1" kern="1200" dirty="0" smtClean="0"/>
            <a:t>Economist</a:t>
          </a:r>
          <a:endParaRPr lang="en-US" sz="2200" b="1" kern="1200" dirty="0"/>
        </a:p>
      </dsp:txBody>
      <dsp:txXfrm rot="5400000">
        <a:off x="3516199" y="1662284"/>
        <a:ext cx="1417175" cy="2816524"/>
      </dsp:txXfrm>
    </dsp:sp>
    <dsp:sp modelId="{93FF6910-9945-40DE-91C4-033DF850F3D5}">
      <dsp:nvSpPr>
        <dsp:cNvPr id="0" name=""/>
        <dsp:cNvSpPr/>
      </dsp:nvSpPr>
      <dsp:spPr>
        <a:xfrm>
          <a:off x="1365851" y="1112133"/>
          <a:ext cx="2901346" cy="1554867"/>
        </a:xfrm>
        <a:prstGeom prst="roundRect">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t>Should Canada implement a cap and trade program for CO</a:t>
          </a:r>
          <a:r>
            <a:rPr lang="en-US" sz="2200" kern="1200" baseline="-25000" dirty="0" smtClean="0"/>
            <a:t>2 </a:t>
          </a:r>
          <a:r>
            <a:rPr lang="en-US" sz="2200" kern="1200" dirty="0" smtClean="0"/>
            <a:t>emissions?</a:t>
          </a:r>
          <a:endParaRPr lang="en-US" sz="2200" kern="1200" baseline="30000" dirty="0"/>
        </a:p>
      </dsp:txBody>
      <dsp:txXfrm>
        <a:off x="1365851" y="1112133"/>
        <a:ext cx="2901346" cy="1554867"/>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457162-E57F-46AA-A531-FA7C79F35889}" type="datetimeFigureOut">
              <a:rPr lang="en-US" smtClean="0"/>
              <a:pPr/>
              <a:t>7/22/2010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BA1BA3-5388-4752-8C05-BC58074766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BA1BA3-5388-4752-8C05-BC580747668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STSE component</a:t>
            </a:r>
          </a:p>
        </p:txBody>
      </p:sp>
      <p:sp>
        <p:nvSpPr>
          <p:cNvPr id="4" name="Slide Number Placeholder 3"/>
          <p:cNvSpPr>
            <a:spLocks noGrp="1"/>
          </p:cNvSpPr>
          <p:nvPr>
            <p:ph type="sldNum" sz="quarter" idx="10"/>
          </p:nvPr>
        </p:nvSpPr>
        <p:spPr/>
        <p:txBody>
          <a:bodyPr/>
          <a:lstStyle/>
          <a:p>
            <a:fld id="{08BA1BA3-5388-4752-8C05-BC5807476686}"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35C8EE-490E-48F8-97B6-7230FF33244C}" type="datetimeFigureOut">
              <a:rPr lang="en-US" smtClean="0"/>
              <a:pPr/>
              <a:t>7/22/2010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35C8EE-490E-48F8-97B6-7230FF33244C}" type="datetimeFigureOut">
              <a:rPr lang="en-US" smtClean="0"/>
              <a:pPr/>
              <a:t>7/22/2010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35C8EE-490E-48F8-97B6-7230FF33244C}" type="datetimeFigureOut">
              <a:rPr lang="en-US" smtClean="0"/>
              <a:pPr/>
              <a:t>7/22/2010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userDrawn="1"/>
        </p:nvGrpSpPr>
        <p:grpSpPr>
          <a:xfrm>
            <a:off x="-1" y="-38911"/>
            <a:ext cx="3124201" cy="6896911"/>
            <a:chOff x="-1" y="-38911"/>
            <a:chExt cx="3124201" cy="6896911"/>
          </a:xfrm>
        </p:grpSpPr>
        <p:pic>
          <p:nvPicPr>
            <p:cNvPr id="10" name="Picture 3"/>
            <p:cNvPicPr>
              <a:picLocks noChangeAspect="1" noChangeArrowheads="1"/>
            </p:cNvPicPr>
            <p:nvPr/>
          </p:nvPicPr>
          <p:blipFill>
            <a:blip r:embed="rId2" cstate="print"/>
            <a:srcRect/>
            <a:stretch>
              <a:fillRect/>
            </a:stretch>
          </p:blipFill>
          <p:spPr bwMode="auto">
            <a:xfrm>
              <a:off x="-1" y="0"/>
              <a:ext cx="3011061" cy="6858000"/>
            </a:xfrm>
            <a:prstGeom prst="rect">
              <a:avLst/>
            </a:prstGeom>
            <a:noFill/>
            <a:ln w="9525">
              <a:noFill/>
              <a:miter lim="800000"/>
              <a:headEnd/>
              <a:tailEnd/>
            </a:ln>
          </p:spPr>
        </p:pic>
        <p:sp>
          <p:nvSpPr>
            <p:cNvPr id="11" name="Freeform 10"/>
            <p:cNvSpPr/>
            <p:nvPr/>
          </p:nvSpPr>
          <p:spPr>
            <a:xfrm>
              <a:off x="2057400" y="-38911"/>
              <a:ext cx="1066800" cy="6896911"/>
            </a:xfrm>
            <a:custGeom>
              <a:avLst/>
              <a:gdLst>
                <a:gd name="connsiteX0" fmla="*/ 1081391 w 1752600"/>
                <a:gd name="connsiteY0" fmla="*/ 48638 h 6206247"/>
                <a:gd name="connsiteX1" fmla="*/ 235085 w 1752600"/>
                <a:gd name="connsiteY1" fmla="*/ 1391055 h 6206247"/>
                <a:gd name="connsiteX2" fmla="*/ 1023025 w 1752600"/>
                <a:gd name="connsiteY2" fmla="*/ 3180944 h 6206247"/>
                <a:gd name="connsiteX3" fmla="*/ 128081 w 1752600"/>
                <a:gd name="connsiteY3" fmla="*/ 5359940 h 6206247"/>
                <a:gd name="connsiteX4" fmla="*/ 254540 w 1752600"/>
                <a:gd name="connsiteY4" fmla="*/ 6206247 h 6206247"/>
                <a:gd name="connsiteX5" fmla="*/ 1616412 w 1752600"/>
                <a:gd name="connsiteY5" fmla="*/ 6206247 h 6206247"/>
                <a:gd name="connsiteX6" fmla="*/ 1703961 w 1752600"/>
                <a:gd name="connsiteY6" fmla="*/ 6196519 h 6206247"/>
                <a:gd name="connsiteX7" fmla="*/ 1703961 w 1752600"/>
                <a:gd name="connsiteY7" fmla="*/ 6196519 h 6206247"/>
                <a:gd name="connsiteX8" fmla="*/ 1752600 w 1752600"/>
                <a:gd name="connsiteY8" fmla="*/ 0 h 6206247"/>
                <a:gd name="connsiteX9" fmla="*/ 1081391 w 1752600"/>
                <a:gd name="connsiteY9" fmla="*/ 48638 h 620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2600" h="6206247">
                  <a:moveTo>
                    <a:pt x="1081391" y="48638"/>
                  </a:moveTo>
                  <a:cubicBezTo>
                    <a:pt x="663102" y="458821"/>
                    <a:pt x="244813" y="869004"/>
                    <a:pt x="235085" y="1391055"/>
                  </a:cubicBezTo>
                  <a:cubicBezTo>
                    <a:pt x="225357" y="1913106"/>
                    <a:pt x="1040859" y="2519463"/>
                    <a:pt x="1023025" y="3180944"/>
                  </a:cubicBezTo>
                  <a:cubicBezTo>
                    <a:pt x="1005191" y="3842425"/>
                    <a:pt x="256162" y="4855723"/>
                    <a:pt x="128081" y="5359940"/>
                  </a:cubicBezTo>
                  <a:cubicBezTo>
                    <a:pt x="0" y="5864157"/>
                    <a:pt x="127270" y="6035202"/>
                    <a:pt x="254540" y="6206247"/>
                  </a:cubicBezTo>
                  <a:lnTo>
                    <a:pt x="1616412" y="6206247"/>
                  </a:lnTo>
                  <a:cubicBezTo>
                    <a:pt x="1645595" y="6203004"/>
                    <a:pt x="1699097" y="6204625"/>
                    <a:pt x="1703961" y="6196519"/>
                  </a:cubicBezTo>
                  <a:lnTo>
                    <a:pt x="1703961" y="6196519"/>
                  </a:lnTo>
                  <a:lnTo>
                    <a:pt x="1752600" y="0"/>
                  </a:lnTo>
                  <a:lnTo>
                    <a:pt x="1081391" y="4863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2743200" y="274638"/>
            <a:ext cx="5943600" cy="1143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none"/>
        </p:style>
        <p:txBody>
          <a:bodyPr/>
          <a:lstStyle>
            <a:lvl1pPr>
              <a:defRPr b="1">
                <a:latin typeface="Boopee" pitchFamily="2"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743200" y="1600200"/>
            <a:ext cx="5943600" cy="4525963"/>
          </a:xfrm>
        </p:spPr>
        <p:txBody>
          <a:bodyPr/>
          <a:lstStyle>
            <a:lvl2pPr>
              <a:buFont typeface="Wingdings" pitchFamily="2" charset="2"/>
              <a:buChar char="v"/>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7135C8EE-490E-48F8-97B6-7230FF33244C}" type="datetimeFigureOut">
              <a:rPr lang="en-US" smtClean="0"/>
              <a:pPr/>
              <a:t>7/22/2010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35C8EE-490E-48F8-97B6-7230FF33244C}" type="datetimeFigureOut">
              <a:rPr lang="en-US" smtClean="0"/>
              <a:pPr/>
              <a:t>7/22/2010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35C8EE-490E-48F8-97B6-7230FF33244C}" type="datetimeFigureOut">
              <a:rPr lang="en-US" smtClean="0"/>
              <a:pPr/>
              <a:t>7/22/2010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35C8EE-490E-48F8-97B6-7230FF33244C}" type="datetimeFigureOut">
              <a:rPr lang="en-US" smtClean="0"/>
              <a:pPr/>
              <a:t>7/22/2010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35C8EE-490E-48F8-97B6-7230FF33244C}" type="datetimeFigureOut">
              <a:rPr lang="en-US" smtClean="0"/>
              <a:pPr/>
              <a:t>7/22/2010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35C8EE-490E-48F8-97B6-7230FF33244C}" type="datetimeFigureOut">
              <a:rPr lang="en-US" smtClean="0"/>
              <a:pPr/>
              <a:t>7/22/2010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35C8EE-490E-48F8-97B6-7230FF33244C}" type="datetimeFigureOut">
              <a:rPr lang="en-US" smtClean="0"/>
              <a:pPr/>
              <a:t>7/22/2010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35C8EE-490E-48F8-97B6-7230FF33244C}" type="datetimeFigureOut">
              <a:rPr lang="en-US" smtClean="0"/>
              <a:pPr/>
              <a:t>7/22/2010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04F3BC-12F9-4147-80BB-34D55CB66C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35C8EE-490E-48F8-97B6-7230FF33244C}" type="datetimeFigureOut">
              <a:rPr lang="en-US" smtClean="0"/>
              <a:pPr/>
              <a:t>7/22/2010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04F3BC-12F9-4147-80BB-34D55CB66C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cte.uwaterloo.ca/teaching_resources/tips/methods_for_assessing_groupwork.html" TargetMode="External"/><Relationship Id="rId2" Type="http://schemas.openxmlformats.org/officeDocument/2006/relationships/hyperlink" Target="http://jalt.org/pansig/PGL2/HTML/Nakagawa.htm"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568633" y="0"/>
            <a:ext cx="4575367" cy="6858000"/>
          </a:xfrm>
          <a:prstGeom prst="rect">
            <a:avLst/>
          </a:prstGeom>
          <a:noFill/>
          <a:ln w="9525">
            <a:noFill/>
            <a:miter lim="800000"/>
            <a:headEnd/>
            <a:tailEnd/>
          </a:ln>
        </p:spPr>
      </p:pic>
      <p:sp>
        <p:nvSpPr>
          <p:cNvPr id="2" name="Title 1"/>
          <p:cNvSpPr>
            <a:spLocks noGrp="1"/>
          </p:cNvSpPr>
          <p:nvPr>
            <p:ph type="ctrTitle"/>
          </p:nvPr>
        </p:nvSpPr>
        <p:spPr>
          <a:xfrm>
            <a:off x="0" y="1066800"/>
            <a:ext cx="4572000" cy="1470025"/>
          </a:xfrm>
        </p:spPr>
        <p:txBody>
          <a:bodyPr/>
          <a:lstStyle/>
          <a:p>
            <a:r>
              <a:rPr lang="en-US" dirty="0" smtClean="0">
                <a:latin typeface="Belwe Bd BT" pitchFamily="18" charset="0"/>
              </a:rPr>
              <a:t>Collaborative Learning</a:t>
            </a:r>
            <a:endParaRPr lang="en-US" dirty="0">
              <a:latin typeface="Belwe Bd BT" pitchFamily="18" charset="0"/>
            </a:endParaRPr>
          </a:p>
        </p:txBody>
      </p:sp>
      <p:sp>
        <p:nvSpPr>
          <p:cNvPr id="3" name="Subtitle 2"/>
          <p:cNvSpPr>
            <a:spLocks noGrp="1"/>
          </p:cNvSpPr>
          <p:nvPr>
            <p:ph type="subTitle" idx="1"/>
          </p:nvPr>
        </p:nvSpPr>
        <p:spPr>
          <a:xfrm>
            <a:off x="0" y="3200400"/>
            <a:ext cx="4572000" cy="1066800"/>
          </a:xfrm>
        </p:spPr>
        <p:txBody>
          <a:bodyPr/>
          <a:lstStyle/>
          <a:p>
            <a:r>
              <a:rPr lang="en-US" i="1" dirty="0" err="1" smtClean="0">
                <a:latin typeface="Technical" pitchFamily="66" charset="0"/>
              </a:rPr>
              <a:t>Honours</a:t>
            </a:r>
            <a:r>
              <a:rPr lang="en-US" i="1" dirty="0" smtClean="0">
                <a:latin typeface="Technical" pitchFamily="66" charset="0"/>
              </a:rPr>
              <a:t> Specialist Concept Presentation</a:t>
            </a:r>
          </a:p>
        </p:txBody>
      </p:sp>
      <p:sp>
        <p:nvSpPr>
          <p:cNvPr id="5" name="Subtitle 2"/>
          <p:cNvSpPr txBox="1">
            <a:spLocks/>
          </p:cNvSpPr>
          <p:nvPr/>
        </p:nvSpPr>
        <p:spPr>
          <a:xfrm>
            <a:off x="0" y="4724400"/>
            <a:ext cx="4572000" cy="12192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effectLst/>
                <a:uLnTx/>
                <a:uFillTx/>
                <a:latin typeface="+mn-lt"/>
                <a:ea typeface="+mn-ea"/>
                <a:cs typeface="+mn-cs"/>
              </a:rPr>
              <a:t>By:</a:t>
            </a:r>
            <a:r>
              <a:rPr kumimoji="0" lang="en-US" sz="3200" b="0" i="1" u="none" strike="noStrike" kern="1200" cap="none" spc="0" normalizeH="0" noProof="0" dirty="0" smtClean="0">
                <a:ln>
                  <a:noFill/>
                </a:ln>
                <a:effectLst/>
                <a:uLnTx/>
                <a:uFillTx/>
                <a:latin typeface="+mn-lt"/>
                <a:ea typeface="+mn-ea"/>
                <a:cs typeface="+mn-cs"/>
              </a:rPr>
              <a:t> David </a:t>
            </a:r>
            <a:r>
              <a:rPr kumimoji="0" lang="en-US" sz="3200" b="0" i="1" u="none" strike="noStrike" kern="1200" cap="none" spc="0" normalizeH="0" noProof="0" dirty="0" err="1" smtClean="0">
                <a:ln>
                  <a:noFill/>
                </a:ln>
                <a:effectLst/>
                <a:uLnTx/>
                <a:uFillTx/>
                <a:latin typeface="+mn-lt"/>
                <a:ea typeface="+mn-ea"/>
                <a:cs typeface="+mn-cs"/>
              </a:rPr>
              <a:t>Kleiman</a:t>
            </a:r>
            <a:endParaRPr kumimoji="0" lang="en-US" sz="3200" b="0" i="1" u="none" strike="noStrike" kern="1200" cap="none" spc="0" normalizeH="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i="1" baseline="0" dirty="0" smtClean="0"/>
              <a:t>Mentor: Kristen </a:t>
            </a:r>
            <a:r>
              <a:rPr lang="en-US" sz="3200" i="1" baseline="0" dirty="0" err="1" smtClean="0"/>
              <a:t>Knaggs</a:t>
            </a:r>
            <a:endParaRPr kumimoji="0" lang="en-US" sz="3200" b="0" i="1" u="none" strike="noStrike" kern="1200" cap="none" spc="0" normalizeH="0" baseline="0" noProof="0" dirty="0" smtClean="0">
              <a:ln>
                <a:noFill/>
              </a:ln>
              <a:effectLst/>
              <a:uLnTx/>
              <a:uFillTx/>
              <a:latin typeface="+mn-lt"/>
              <a:ea typeface="+mn-ea"/>
              <a:cs typeface="+mn-cs"/>
            </a:endParaRPr>
          </a:p>
        </p:txBody>
      </p:sp>
      <p:sp>
        <p:nvSpPr>
          <p:cNvPr id="6" name="Rectangle 5"/>
          <p:cNvSpPr/>
          <p:nvPr/>
        </p:nvSpPr>
        <p:spPr>
          <a:xfrm>
            <a:off x="990600" y="6324600"/>
            <a:ext cx="2337499" cy="369332"/>
          </a:xfrm>
          <a:prstGeom prst="rect">
            <a:avLst/>
          </a:prstGeom>
        </p:spPr>
        <p:txBody>
          <a:bodyPr wrap="none">
            <a:spAutoFit/>
          </a:bodyPr>
          <a:lstStyle/>
          <a:p>
            <a:r>
              <a:rPr lang="en-US" dirty="0" smtClean="0">
                <a:latin typeface="CopprplGoth BT" pitchFamily="34" charset="0"/>
              </a:rPr>
              <a:t>OISE summer 2010</a:t>
            </a:r>
            <a:endParaRPr lang="en-US" dirty="0">
              <a:latin typeface="CopprplGoth B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152400"/>
            <a:ext cx="5943600" cy="1447800"/>
          </a:xfrm>
        </p:spPr>
        <p:txBody>
          <a:bodyPr>
            <a:normAutofit fontScale="90000"/>
          </a:bodyPr>
          <a:lstStyle/>
          <a:p>
            <a:r>
              <a:rPr lang="en-US" dirty="0" smtClean="0"/>
              <a:t>Debunking Misconception #1</a:t>
            </a:r>
            <a:br>
              <a:rPr lang="en-US" dirty="0" smtClean="0"/>
            </a:br>
            <a:r>
              <a:rPr lang="en-US" sz="2700" dirty="0" smtClean="0"/>
              <a:t>“</a:t>
            </a:r>
            <a:r>
              <a:rPr lang="en-US" sz="2700" i="1" dirty="0" smtClean="0"/>
              <a:t>Releasing traditional control of our classes will result in excessive socializing or even chaos.”</a:t>
            </a:r>
            <a:endParaRPr lang="en-US" sz="2700" i="1" dirty="0"/>
          </a:p>
        </p:txBody>
      </p:sp>
      <p:sp>
        <p:nvSpPr>
          <p:cNvPr id="3" name="Content Placeholder 2"/>
          <p:cNvSpPr>
            <a:spLocks noGrp="1"/>
          </p:cNvSpPr>
          <p:nvPr>
            <p:ph idx="1"/>
          </p:nvPr>
        </p:nvSpPr>
        <p:spPr>
          <a:xfrm>
            <a:off x="2819400" y="1752600"/>
            <a:ext cx="5943600" cy="4876800"/>
          </a:xfrm>
        </p:spPr>
        <p:txBody>
          <a:bodyPr>
            <a:normAutofit fontScale="92500" lnSpcReduction="20000"/>
          </a:bodyPr>
          <a:lstStyle/>
          <a:p>
            <a:r>
              <a:rPr lang="en-US" dirty="0" smtClean="0"/>
              <a:t>Well planned collaborative learning activities can be highly structured, enhance learning and become a regular part of class routine.  Structures empower teachers!</a:t>
            </a:r>
            <a:br>
              <a:rPr lang="en-US" dirty="0" smtClean="0"/>
            </a:br>
            <a:endParaRPr lang="en-US" dirty="0" smtClean="0"/>
          </a:p>
          <a:p>
            <a:r>
              <a:rPr lang="en-US" dirty="0" smtClean="0"/>
              <a:t>Socialization is an important part of schooling.  If well managed, this can provided positive, meaningful social opportunities for students while they learn to work together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944562"/>
          </a:xfrm>
        </p:spPr>
        <p:txBody>
          <a:bodyPr/>
          <a:lstStyle/>
          <a:p>
            <a:r>
              <a:rPr lang="en-US" dirty="0" smtClean="0"/>
              <a:t>Round Robin</a:t>
            </a:r>
            <a:endParaRPr lang="en-US" dirty="0"/>
          </a:p>
        </p:txBody>
      </p:sp>
      <p:sp>
        <p:nvSpPr>
          <p:cNvPr id="3" name="Content Placeholder 2"/>
          <p:cNvSpPr>
            <a:spLocks noGrp="1"/>
          </p:cNvSpPr>
          <p:nvPr>
            <p:ph idx="1"/>
          </p:nvPr>
        </p:nvSpPr>
        <p:spPr>
          <a:xfrm>
            <a:off x="2743200" y="1447800"/>
            <a:ext cx="5943600" cy="3200400"/>
          </a:xfrm>
        </p:spPr>
        <p:txBody>
          <a:bodyPr>
            <a:normAutofit fontScale="92500" lnSpcReduction="20000"/>
          </a:bodyPr>
          <a:lstStyle/>
          <a:p>
            <a:r>
              <a:rPr lang="en-US" b="1" i="1" dirty="0" smtClean="0"/>
              <a:t>Examples of RR science questions</a:t>
            </a:r>
          </a:p>
          <a:p>
            <a:pPr marL="519113" lvl="1">
              <a:buFont typeface="Wingdings" pitchFamily="2" charset="2"/>
              <a:buChar char="v"/>
            </a:pPr>
            <a:r>
              <a:rPr lang="en-US" dirty="0" smtClean="0"/>
              <a:t>Name the parts of the cell (diagnostic)</a:t>
            </a:r>
          </a:p>
          <a:p>
            <a:pPr marL="519113" lvl="1">
              <a:buFont typeface="Wingdings" pitchFamily="2" charset="2"/>
              <a:buChar char="v"/>
            </a:pPr>
            <a:r>
              <a:rPr lang="en-US" dirty="0" smtClean="0"/>
              <a:t>What are the main topics for this unit</a:t>
            </a:r>
          </a:p>
          <a:p>
            <a:pPr marL="519113" lvl="1">
              <a:buFont typeface="Wingdings" pitchFamily="2" charset="2"/>
              <a:buChar char="v"/>
            </a:pPr>
            <a:r>
              <a:rPr lang="en-US" dirty="0" smtClean="0"/>
              <a:t>Write the name and formula for as many compounds containing chlorine as possible with correct subscripts</a:t>
            </a:r>
          </a:p>
          <a:p>
            <a:pPr marL="519113" lvl="1">
              <a:buFont typeface="Wingdings" pitchFamily="2" charset="2"/>
              <a:buChar char="v"/>
            </a:pPr>
            <a:r>
              <a:rPr lang="en-US" dirty="0" smtClean="0"/>
              <a:t>Biotic / </a:t>
            </a:r>
            <a:r>
              <a:rPr lang="en-US" dirty="0" err="1" smtClean="0"/>
              <a:t>abiotic</a:t>
            </a:r>
            <a:r>
              <a:rPr lang="en-US" dirty="0" smtClean="0"/>
              <a:t> factors </a:t>
            </a:r>
            <a:br>
              <a:rPr lang="en-US" dirty="0" smtClean="0"/>
            </a:br>
            <a:r>
              <a:rPr lang="en-US" dirty="0" smtClean="0"/>
              <a:t>(pass around two papers)</a:t>
            </a:r>
          </a:p>
          <a:p>
            <a:pPr lvl="1"/>
            <a:endParaRPr lang="en-US" dirty="0"/>
          </a:p>
        </p:txBody>
      </p:sp>
      <p:sp>
        <p:nvSpPr>
          <p:cNvPr id="4" name="Rounded Rectangle 3"/>
          <p:cNvSpPr/>
          <p:nvPr/>
        </p:nvSpPr>
        <p:spPr>
          <a:xfrm>
            <a:off x="41148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Rounded Rectangle 4"/>
          <p:cNvSpPr/>
          <p:nvPr/>
        </p:nvSpPr>
        <p:spPr>
          <a:xfrm>
            <a:off x="41148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Rounded Rectangle 5"/>
          <p:cNvSpPr/>
          <p:nvPr/>
        </p:nvSpPr>
        <p:spPr>
          <a:xfrm>
            <a:off x="57150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57150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 name="TextBox 7"/>
          <p:cNvSpPr txBox="1"/>
          <p:nvPr/>
        </p:nvSpPr>
        <p:spPr>
          <a:xfrm>
            <a:off x="3429000" y="4724400"/>
            <a:ext cx="533400" cy="369332"/>
          </a:xfrm>
          <a:prstGeom prst="rect">
            <a:avLst/>
          </a:prstGeom>
          <a:noFill/>
        </p:spPr>
        <p:txBody>
          <a:bodyPr wrap="square" rtlCol="0">
            <a:spAutoFit/>
          </a:bodyPr>
          <a:lstStyle/>
          <a:p>
            <a:pPr algn="r"/>
            <a:r>
              <a:rPr lang="en-US" dirty="0" smtClean="0"/>
              <a:t>#1</a:t>
            </a:r>
            <a:endParaRPr lang="en-US" dirty="0"/>
          </a:p>
        </p:txBody>
      </p:sp>
      <p:sp>
        <p:nvSpPr>
          <p:cNvPr id="9" name="TextBox 8"/>
          <p:cNvSpPr txBox="1"/>
          <p:nvPr/>
        </p:nvSpPr>
        <p:spPr>
          <a:xfrm>
            <a:off x="3429000" y="5867400"/>
            <a:ext cx="533400" cy="369332"/>
          </a:xfrm>
          <a:prstGeom prst="rect">
            <a:avLst/>
          </a:prstGeom>
          <a:noFill/>
        </p:spPr>
        <p:txBody>
          <a:bodyPr wrap="square" rtlCol="0">
            <a:spAutoFit/>
          </a:bodyPr>
          <a:lstStyle/>
          <a:p>
            <a:pPr algn="r"/>
            <a:r>
              <a:rPr lang="en-US" dirty="0" smtClean="0"/>
              <a:t>#4</a:t>
            </a:r>
            <a:endParaRPr lang="en-US" dirty="0"/>
          </a:p>
        </p:txBody>
      </p:sp>
      <p:sp>
        <p:nvSpPr>
          <p:cNvPr id="10" name="TextBox 9"/>
          <p:cNvSpPr txBox="1"/>
          <p:nvPr/>
        </p:nvSpPr>
        <p:spPr>
          <a:xfrm>
            <a:off x="7391400" y="4724400"/>
            <a:ext cx="457200" cy="369332"/>
          </a:xfrm>
          <a:prstGeom prst="rect">
            <a:avLst/>
          </a:prstGeom>
          <a:noFill/>
        </p:spPr>
        <p:txBody>
          <a:bodyPr wrap="square" rtlCol="0">
            <a:spAutoFit/>
          </a:bodyPr>
          <a:lstStyle/>
          <a:p>
            <a:r>
              <a:rPr lang="en-US" dirty="0" smtClean="0"/>
              <a:t>#2</a:t>
            </a:r>
            <a:endParaRPr lang="en-US" dirty="0"/>
          </a:p>
        </p:txBody>
      </p:sp>
      <p:sp>
        <p:nvSpPr>
          <p:cNvPr id="11" name="TextBox 10"/>
          <p:cNvSpPr txBox="1"/>
          <p:nvPr/>
        </p:nvSpPr>
        <p:spPr>
          <a:xfrm>
            <a:off x="7391400" y="5867400"/>
            <a:ext cx="533400" cy="369332"/>
          </a:xfrm>
          <a:prstGeom prst="rect">
            <a:avLst/>
          </a:prstGeom>
          <a:noFill/>
        </p:spPr>
        <p:txBody>
          <a:bodyPr wrap="square" rtlCol="0">
            <a:spAutoFit/>
          </a:bodyPr>
          <a:lstStyle/>
          <a:p>
            <a:r>
              <a:rPr lang="en-US" dirty="0" smtClean="0"/>
              <a:t>#3</a:t>
            </a:r>
            <a:endParaRPr lang="en-US" dirty="0"/>
          </a:p>
        </p:txBody>
      </p:sp>
      <p:sp>
        <p:nvSpPr>
          <p:cNvPr id="12" name="Circular Arrow 11"/>
          <p:cNvSpPr/>
          <p:nvPr/>
        </p:nvSpPr>
        <p:spPr>
          <a:xfrm>
            <a:off x="5029200" y="5029200"/>
            <a:ext cx="1219200" cy="1219200"/>
          </a:xfrm>
          <a:prstGeom prst="circularArrow">
            <a:avLst>
              <a:gd name="adj1" fmla="val 12500"/>
              <a:gd name="adj2" fmla="val 1142319"/>
              <a:gd name="adj3" fmla="val 20457681"/>
              <a:gd name="adj4" fmla="val 1484411"/>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868362"/>
          </a:xfrm>
        </p:spPr>
        <p:txBody>
          <a:bodyPr>
            <a:normAutofit/>
          </a:bodyPr>
          <a:lstStyle/>
          <a:p>
            <a:r>
              <a:rPr lang="en-US" dirty="0" smtClean="0"/>
              <a:t>Round Robin</a:t>
            </a:r>
            <a:endParaRPr lang="en-US" dirty="0"/>
          </a:p>
        </p:txBody>
      </p:sp>
      <p:sp>
        <p:nvSpPr>
          <p:cNvPr id="3" name="Content Placeholder 2"/>
          <p:cNvSpPr>
            <a:spLocks noGrp="1"/>
          </p:cNvSpPr>
          <p:nvPr>
            <p:ph idx="1"/>
          </p:nvPr>
        </p:nvSpPr>
        <p:spPr>
          <a:xfrm>
            <a:off x="2743200" y="1295400"/>
            <a:ext cx="5943600" cy="3200400"/>
          </a:xfrm>
        </p:spPr>
        <p:txBody>
          <a:bodyPr>
            <a:normAutofit fontScale="92500" lnSpcReduction="20000"/>
          </a:bodyPr>
          <a:lstStyle/>
          <a:p>
            <a:r>
              <a:rPr lang="en-US" b="1" i="1" dirty="0" smtClean="0"/>
              <a:t>Examples of RR science questions</a:t>
            </a:r>
          </a:p>
          <a:p>
            <a:pPr marL="519113" lvl="1">
              <a:buFont typeface="Wingdings" pitchFamily="2" charset="2"/>
              <a:buChar char="v"/>
            </a:pPr>
            <a:r>
              <a:rPr lang="en-US" dirty="0" smtClean="0"/>
              <a:t>Identify and explain different kinds of genetic mutations</a:t>
            </a:r>
          </a:p>
          <a:p>
            <a:pPr marL="519113" lvl="1">
              <a:buFont typeface="Wingdings" pitchFamily="2" charset="2"/>
              <a:buChar char="v"/>
            </a:pPr>
            <a:r>
              <a:rPr lang="en-US" dirty="0" smtClean="0"/>
              <a:t>How can people reduce their ecological footprints?</a:t>
            </a:r>
          </a:p>
          <a:p>
            <a:pPr marL="519113" lvl="1">
              <a:buFont typeface="Wingdings" pitchFamily="2" charset="2"/>
              <a:buChar char="v"/>
            </a:pPr>
            <a:r>
              <a:rPr lang="en-US" dirty="0" smtClean="0"/>
              <a:t>What are some ethical concerns surrounding bioengineering of animal species</a:t>
            </a:r>
          </a:p>
          <a:p>
            <a:pPr lvl="1"/>
            <a:endParaRPr lang="en-US" dirty="0"/>
          </a:p>
        </p:txBody>
      </p:sp>
      <p:sp>
        <p:nvSpPr>
          <p:cNvPr id="4" name="Rounded Rectangle 3"/>
          <p:cNvSpPr/>
          <p:nvPr/>
        </p:nvSpPr>
        <p:spPr>
          <a:xfrm>
            <a:off x="41148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Rounded Rectangle 4"/>
          <p:cNvSpPr/>
          <p:nvPr/>
        </p:nvSpPr>
        <p:spPr>
          <a:xfrm>
            <a:off x="41148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Rounded Rectangle 5"/>
          <p:cNvSpPr/>
          <p:nvPr/>
        </p:nvSpPr>
        <p:spPr>
          <a:xfrm>
            <a:off x="57150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57150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 name="TextBox 7"/>
          <p:cNvSpPr txBox="1"/>
          <p:nvPr/>
        </p:nvSpPr>
        <p:spPr>
          <a:xfrm>
            <a:off x="3429000" y="4724400"/>
            <a:ext cx="533400" cy="369332"/>
          </a:xfrm>
          <a:prstGeom prst="rect">
            <a:avLst/>
          </a:prstGeom>
          <a:noFill/>
        </p:spPr>
        <p:txBody>
          <a:bodyPr wrap="square" rtlCol="0">
            <a:spAutoFit/>
          </a:bodyPr>
          <a:lstStyle/>
          <a:p>
            <a:pPr algn="r"/>
            <a:r>
              <a:rPr lang="en-US" dirty="0" smtClean="0"/>
              <a:t>#1</a:t>
            </a:r>
            <a:endParaRPr lang="en-US" dirty="0"/>
          </a:p>
        </p:txBody>
      </p:sp>
      <p:sp>
        <p:nvSpPr>
          <p:cNvPr id="9" name="TextBox 8"/>
          <p:cNvSpPr txBox="1"/>
          <p:nvPr/>
        </p:nvSpPr>
        <p:spPr>
          <a:xfrm>
            <a:off x="3429000" y="5867400"/>
            <a:ext cx="533400" cy="369332"/>
          </a:xfrm>
          <a:prstGeom prst="rect">
            <a:avLst/>
          </a:prstGeom>
          <a:noFill/>
        </p:spPr>
        <p:txBody>
          <a:bodyPr wrap="square" rtlCol="0">
            <a:spAutoFit/>
          </a:bodyPr>
          <a:lstStyle/>
          <a:p>
            <a:pPr algn="r"/>
            <a:r>
              <a:rPr lang="en-US" dirty="0" smtClean="0"/>
              <a:t>#4</a:t>
            </a:r>
            <a:endParaRPr lang="en-US" dirty="0"/>
          </a:p>
        </p:txBody>
      </p:sp>
      <p:sp>
        <p:nvSpPr>
          <p:cNvPr id="10" name="TextBox 9"/>
          <p:cNvSpPr txBox="1"/>
          <p:nvPr/>
        </p:nvSpPr>
        <p:spPr>
          <a:xfrm>
            <a:off x="7391400" y="4724400"/>
            <a:ext cx="457200" cy="369332"/>
          </a:xfrm>
          <a:prstGeom prst="rect">
            <a:avLst/>
          </a:prstGeom>
          <a:noFill/>
        </p:spPr>
        <p:txBody>
          <a:bodyPr wrap="square" rtlCol="0">
            <a:spAutoFit/>
          </a:bodyPr>
          <a:lstStyle/>
          <a:p>
            <a:r>
              <a:rPr lang="en-US" dirty="0" smtClean="0"/>
              <a:t>#2</a:t>
            </a:r>
            <a:endParaRPr lang="en-US" dirty="0"/>
          </a:p>
        </p:txBody>
      </p:sp>
      <p:sp>
        <p:nvSpPr>
          <p:cNvPr id="11" name="TextBox 10"/>
          <p:cNvSpPr txBox="1"/>
          <p:nvPr/>
        </p:nvSpPr>
        <p:spPr>
          <a:xfrm>
            <a:off x="7391400" y="5867400"/>
            <a:ext cx="533400" cy="369332"/>
          </a:xfrm>
          <a:prstGeom prst="rect">
            <a:avLst/>
          </a:prstGeom>
          <a:noFill/>
        </p:spPr>
        <p:txBody>
          <a:bodyPr wrap="square" rtlCol="0">
            <a:spAutoFit/>
          </a:bodyPr>
          <a:lstStyle/>
          <a:p>
            <a:r>
              <a:rPr lang="en-US" dirty="0" smtClean="0"/>
              <a:t>#3</a:t>
            </a:r>
            <a:endParaRPr lang="en-US" dirty="0"/>
          </a:p>
        </p:txBody>
      </p:sp>
      <p:sp>
        <p:nvSpPr>
          <p:cNvPr id="12" name="Circular Arrow 11"/>
          <p:cNvSpPr/>
          <p:nvPr/>
        </p:nvSpPr>
        <p:spPr>
          <a:xfrm>
            <a:off x="5029200" y="5029200"/>
            <a:ext cx="1219200" cy="1219200"/>
          </a:xfrm>
          <a:prstGeom prst="circularArrow">
            <a:avLst>
              <a:gd name="adj1" fmla="val 12500"/>
              <a:gd name="adj2" fmla="val 1142319"/>
              <a:gd name="adj3" fmla="val 20457681"/>
              <a:gd name="adj4" fmla="val 1484411"/>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Collaborative Learning fit into the curriculum?</a:t>
            </a:r>
            <a:endParaRPr lang="en-US" dirty="0"/>
          </a:p>
        </p:txBody>
      </p:sp>
      <p:sp>
        <p:nvSpPr>
          <p:cNvPr id="3" name="Content Placeholder 2"/>
          <p:cNvSpPr>
            <a:spLocks noGrp="1"/>
          </p:cNvSpPr>
          <p:nvPr>
            <p:ph idx="1"/>
          </p:nvPr>
        </p:nvSpPr>
        <p:spPr>
          <a:xfrm>
            <a:off x="2743200" y="1600200"/>
            <a:ext cx="6172200" cy="4953000"/>
          </a:xfrm>
        </p:spPr>
        <p:txBody>
          <a:bodyPr>
            <a:normAutofit/>
          </a:bodyPr>
          <a:lstStyle/>
          <a:p>
            <a:r>
              <a:rPr lang="en-US" dirty="0" smtClean="0"/>
              <a:t>Can be used EVERYWHERE!</a:t>
            </a:r>
          </a:p>
          <a:p>
            <a:pPr lvl="1">
              <a:buNone/>
            </a:pPr>
            <a:r>
              <a:rPr lang="en-US" b="1" i="1" dirty="0" smtClean="0"/>
              <a:t>Can be used to…</a:t>
            </a:r>
          </a:p>
          <a:p>
            <a:pPr marL="735013" lvl="2">
              <a:spcBef>
                <a:spcPts val="1200"/>
              </a:spcBef>
              <a:spcAft>
                <a:spcPts val="1200"/>
              </a:spcAft>
            </a:pPr>
            <a:r>
              <a:rPr lang="en-US" dirty="0" smtClean="0"/>
              <a:t>Learn and reinforce </a:t>
            </a:r>
            <a:r>
              <a:rPr lang="en-US" b="1" dirty="0" smtClean="0"/>
              <a:t>Knowledge and Understanding</a:t>
            </a:r>
          </a:p>
          <a:p>
            <a:pPr marL="735013" lvl="2">
              <a:spcBef>
                <a:spcPts val="1200"/>
              </a:spcBef>
              <a:spcAft>
                <a:spcPts val="1200"/>
              </a:spcAft>
            </a:pPr>
            <a:r>
              <a:rPr lang="en-US" dirty="0" smtClean="0"/>
              <a:t>Develop oral and written </a:t>
            </a:r>
            <a:r>
              <a:rPr lang="en-US" b="1" dirty="0" smtClean="0"/>
              <a:t>Communication</a:t>
            </a:r>
          </a:p>
          <a:p>
            <a:pPr marL="735013" lvl="2">
              <a:spcBef>
                <a:spcPts val="1200"/>
              </a:spcBef>
              <a:spcAft>
                <a:spcPts val="1200"/>
              </a:spcAft>
            </a:pPr>
            <a:r>
              <a:rPr lang="en-US" dirty="0" smtClean="0"/>
              <a:t>Develop skills in </a:t>
            </a:r>
            <a:r>
              <a:rPr lang="en-US" b="1" dirty="0" smtClean="0"/>
              <a:t>Inquiry</a:t>
            </a:r>
            <a:r>
              <a:rPr lang="en-US" dirty="0" smtClean="0"/>
              <a:t/>
            </a:r>
            <a:br>
              <a:rPr lang="en-US" dirty="0" smtClean="0"/>
            </a:br>
            <a:r>
              <a:rPr lang="en-US" sz="1800" i="1" dirty="0" smtClean="0"/>
              <a:t>(</a:t>
            </a:r>
            <a:r>
              <a:rPr lang="en-US" sz="1800" i="1" dirty="0" err="1" smtClean="0"/>
              <a:t>eg</a:t>
            </a:r>
            <a:r>
              <a:rPr lang="en-US" sz="1800" i="1" dirty="0" smtClean="0"/>
              <a:t>. designing / performing labs in teams)</a:t>
            </a:r>
          </a:p>
          <a:p>
            <a:pPr marL="735013" lvl="2">
              <a:spcBef>
                <a:spcPts val="1200"/>
              </a:spcBef>
              <a:spcAft>
                <a:spcPts val="1200"/>
              </a:spcAft>
            </a:pPr>
            <a:r>
              <a:rPr lang="en-US" dirty="0" smtClean="0"/>
              <a:t>Tackle challenging questions and problems in teams for </a:t>
            </a:r>
            <a:r>
              <a:rPr lang="en-US" b="1" dirty="0" smtClean="0"/>
              <a:t>Application</a:t>
            </a:r>
          </a:p>
          <a:p>
            <a:pPr lvl="2"/>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Collaborative Learning fit into the curriculum?</a:t>
            </a:r>
            <a:endParaRPr lang="en-US" dirty="0"/>
          </a:p>
        </p:txBody>
      </p:sp>
      <p:sp>
        <p:nvSpPr>
          <p:cNvPr id="3" name="Content Placeholder 2"/>
          <p:cNvSpPr>
            <a:spLocks noGrp="1"/>
          </p:cNvSpPr>
          <p:nvPr>
            <p:ph idx="1"/>
          </p:nvPr>
        </p:nvSpPr>
        <p:spPr>
          <a:xfrm>
            <a:off x="2743200" y="1600200"/>
            <a:ext cx="6172200" cy="1066800"/>
          </a:xfrm>
        </p:spPr>
        <p:txBody>
          <a:bodyPr>
            <a:normAutofit/>
          </a:bodyPr>
          <a:lstStyle/>
          <a:p>
            <a:r>
              <a:rPr lang="en-US" dirty="0" smtClean="0"/>
              <a:t>Does it fit with the goals of the Ontario Curriculum?</a:t>
            </a:r>
          </a:p>
        </p:txBody>
      </p:sp>
      <p:grpSp>
        <p:nvGrpSpPr>
          <p:cNvPr id="10" name="Group 9"/>
          <p:cNvGrpSpPr/>
          <p:nvPr/>
        </p:nvGrpSpPr>
        <p:grpSpPr>
          <a:xfrm>
            <a:off x="304800" y="3581400"/>
            <a:ext cx="8658225" cy="1781175"/>
            <a:chOff x="304800" y="3581400"/>
            <a:chExt cx="8658225" cy="1781175"/>
          </a:xfrm>
        </p:grpSpPr>
        <p:pic>
          <p:nvPicPr>
            <p:cNvPr id="2051" name="Picture 3"/>
            <p:cNvPicPr>
              <a:picLocks noChangeAspect="1" noChangeArrowheads="1"/>
            </p:cNvPicPr>
            <p:nvPr/>
          </p:nvPicPr>
          <p:blipFill>
            <a:blip r:embed="rId2" cstate="print"/>
            <a:srcRect/>
            <a:stretch>
              <a:fillRect/>
            </a:stretch>
          </p:blipFill>
          <p:spPr bwMode="auto">
            <a:xfrm>
              <a:off x="304800" y="3581400"/>
              <a:ext cx="8658225" cy="1781175"/>
            </a:xfrm>
            <a:prstGeom prst="rect">
              <a:avLst/>
            </a:prstGeom>
            <a:noFill/>
            <a:ln w="9525">
              <a:noFill/>
              <a:miter lim="800000"/>
              <a:headEnd/>
              <a:tailEnd/>
            </a:ln>
            <a:effectLst>
              <a:glow rad="228600">
                <a:schemeClr val="accent1">
                  <a:satMod val="175000"/>
                  <a:alpha val="40000"/>
                </a:schemeClr>
              </a:glow>
            </a:effectLst>
          </p:spPr>
        </p:pic>
        <p:sp>
          <p:nvSpPr>
            <p:cNvPr id="6" name="Rectangle 5"/>
            <p:cNvSpPr/>
            <p:nvPr/>
          </p:nvSpPr>
          <p:spPr>
            <a:xfrm>
              <a:off x="3581400" y="4267200"/>
              <a:ext cx="41148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7200" y="4800600"/>
              <a:ext cx="3276600" cy="228599"/>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953000" y="4539916"/>
              <a:ext cx="2723147"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590800" y="5029200"/>
              <a:ext cx="45720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Collaborative Learning fit into the curriculum?</a:t>
            </a:r>
            <a:endParaRPr lang="en-US" dirty="0"/>
          </a:p>
        </p:txBody>
      </p:sp>
      <p:pic>
        <p:nvPicPr>
          <p:cNvPr id="2052" name="Picture 4"/>
          <p:cNvPicPr>
            <a:picLocks noChangeAspect="1" noChangeArrowheads="1"/>
          </p:cNvPicPr>
          <p:nvPr/>
        </p:nvPicPr>
        <p:blipFill>
          <a:blip r:embed="rId2" cstate="print"/>
          <a:srcRect/>
          <a:stretch>
            <a:fillRect/>
          </a:stretch>
        </p:blipFill>
        <p:spPr bwMode="auto">
          <a:xfrm>
            <a:off x="457200" y="1676400"/>
            <a:ext cx="5314950" cy="400050"/>
          </a:xfrm>
          <a:prstGeom prst="rect">
            <a:avLst/>
          </a:prstGeom>
          <a:noFill/>
          <a:ln w="9525">
            <a:noFill/>
            <a:miter lim="800000"/>
            <a:headEnd/>
            <a:tailEnd/>
          </a:ln>
          <a:effectLst>
            <a:glow rad="228600">
              <a:schemeClr val="accent1">
                <a:satMod val="175000"/>
                <a:alpha val="40000"/>
              </a:schemeClr>
            </a:glow>
          </a:effectLst>
        </p:spPr>
      </p:pic>
      <p:grpSp>
        <p:nvGrpSpPr>
          <p:cNvPr id="19" name="Group 18"/>
          <p:cNvGrpSpPr/>
          <p:nvPr/>
        </p:nvGrpSpPr>
        <p:grpSpPr>
          <a:xfrm>
            <a:off x="838200" y="2514600"/>
            <a:ext cx="7458075" cy="1657350"/>
            <a:chOff x="838200" y="2514600"/>
            <a:chExt cx="7458075" cy="1657350"/>
          </a:xfrm>
        </p:grpSpPr>
        <p:pic>
          <p:nvPicPr>
            <p:cNvPr id="3074" name="Picture 2"/>
            <p:cNvPicPr>
              <a:picLocks noChangeAspect="1" noChangeArrowheads="1"/>
            </p:cNvPicPr>
            <p:nvPr/>
          </p:nvPicPr>
          <p:blipFill>
            <a:blip r:embed="rId3" cstate="print"/>
            <a:srcRect/>
            <a:stretch>
              <a:fillRect/>
            </a:stretch>
          </p:blipFill>
          <p:spPr bwMode="auto">
            <a:xfrm>
              <a:off x="838200" y="2514600"/>
              <a:ext cx="7458075" cy="1657350"/>
            </a:xfrm>
            <a:prstGeom prst="rect">
              <a:avLst/>
            </a:prstGeom>
            <a:noFill/>
            <a:ln w="9525">
              <a:noFill/>
              <a:miter lim="800000"/>
              <a:headEnd/>
              <a:tailEnd/>
            </a:ln>
            <a:effectLst>
              <a:glow rad="228600">
                <a:schemeClr val="accent1">
                  <a:satMod val="175000"/>
                  <a:alpha val="40000"/>
                </a:schemeClr>
              </a:glow>
            </a:effectLst>
          </p:spPr>
        </p:pic>
        <p:sp>
          <p:nvSpPr>
            <p:cNvPr id="13" name="Rectangle 12"/>
            <p:cNvSpPr/>
            <p:nvPr/>
          </p:nvSpPr>
          <p:spPr>
            <a:xfrm>
              <a:off x="914400" y="2819400"/>
              <a:ext cx="72390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14400" y="3124200"/>
              <a:ext cx="29718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867400" y="3352800"/>
              <a:ext cx="12954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761508" y="3602182"/>
              <a:ext cx="4315691"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921327" y="3872346"/>
              <a:ext cx="3879274"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914400" y="4724400"/>
            <a:ext cx="7353300" cy="1476375"/>
            <a:chOff x="914400" y="4724400"/>
            <a:chExt cx="7353300" cy="1476375"/>
          </a:xfrm>
        </p:grpSpPr>
        <p:pic>
          <p:nvPicPr>
            <p:cNvPr id="3075" name="Picture 3"/>
            <p:cNvPicPr>
              <a:picLocks noChangeAspect="1" noChangeArrowheads="1"/>
            </p:cNvPicPr>
            <p:nvPr/>
          </p:nvPicPr>
          <p:blipFill>
            <a:blip r:embed="rId4" cstate="print"/>
            <a:srcRect/>
            <a:stretch>
              <a:fillRect/>
            </a:stretch>
          </p:blipFill>
          <p:spPr bwMode="auto">
            <a:xfrm>
              <a:off x="914400" y="4724400"/>
              <a:ext cx="7353300" cy="1476375"/>
            </a:xfrm>
            <a:prstGeom prst="rect">
              <a:avLst/>
            </a:prstGeom>
            <a:noFill/>
            <a:ln w="9525">
              <a:noFill/>
              <a:miter lim="800000"/>
              <a:headEnd/>
              <a:tailEnd/>
            </a:ln>
            <a:effectLst>
              <a:glow rad="228600">
                <a:schemeClr val="accent1">
                  <a:satMod val="175000"/>
                  <a:alpha val="40000"/>
                </a:schemeClr>
              </a:glow>
            </a:effectLst>
          </p:spPr>
        </p:pic>
        <p:sp>
          <p:nvSpPr>
            <p:cNvPr id="18" name="Rectangle 17"/>
            <p:cNvSpPr/>
            <p:nvPr/>
          </p:nvSpPr>
          <p:spPr>
            <a:xfrm>
              <a:off x="6019800" y="5410200"/>
              <a:ext cx="990600" cy="22860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Collaborative Learning fit into the curriculum?</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81000" y="2057400"/>
            <a:ext cx="3662362" cy="1088192"/>
          </a:xfrm>
          <a:prstGeom prst="rect">
            <a:avLst/>
          </a:prstGeom>
          <a:noFill/>
          <a:ln w="9525">
            <a:noFill/>
            <a:miter lim="800000"/>
            <a:headEnd/>
            <a:tailEnd/>
          </a:ln>
          <a:effectLst>
            <a:glow rad="228600">
              <a:schemeClr val="accent1">
                <a:satMod val="175000"/>
                <a:alpha val="40000"/>
              </a:schemeClr>
            </a:glow>
          </a:effectLst>
        </p:spPr>
      </p:pic>
      <p:pic>
        <p:nvPicPr>
          <p:cNvPr id="4099" name="Picture 3"/>
          <p:cNvPicPr>
            <a:picLocks noChangeAspect="1" noChangeArrowheads="1"/>
          </p:cNvPicPr>
          <p:nvPr/>
        </p:nvPicPr>
        <p:blipFill>
          <a:blip r:embed="rId3" cstate="print"/>
          <a:srcRect/>
          <a:stretch>
            <a:fillRect/>
          </a:stretch>
        </p:blipFill>
        <p:spPr bwMode="auto">
          <a:xfrm>
            <a:off x="1143000" y="3505200"/>
            <a:ext cx="7096125" cy="1885950"/>
          </a:xfrm>
          <a:prstGeom prst="rect">
            <a:avLst/>
          </a:prstGeom>
          <a:noFill/>
          <a:ln w="9525">
            <a:noFill/>
            <a:miter lim="800000"/>
            <a:headEnd/>
            <a:tailEnd/>
          </a:ln>
          <a:effectLst>
            <a:glow rad="228600">
              <a:schemeClr val="accent1">
                <a:satMod val="175000"/>
                <a:alpha val="40000"/>
              </a:schemeClr>
            </a:glo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Collaborative Learning fit into the curriculum?</a:t>
            </a:r>
            <a:endParaRPr lang="en-US" dirty="0"/>
          </a:p>
        </p:txBody>
      </p:sp>
      <p:sp>
        <p:nvSpPr>
          <p:cNvPr id="3" name="Content Placeholder 2"/>
          <p:cNvSpPr>
            <a:spLocks noGrp="1"/>
          </p:cNvSpPr>
          <p:nvPr>
            <p:ph idx="1"/>
          </p:nvPr>
        </p:nvSpPr>
        <p:spPr>
          <a:xfrm>
            <a:off x="2743200" y="1676400"/>
            <a:ext cx="6172200" cy="4724400"/>
          </a:xfrm>
        </p:spPr>
        <p:txBody>
          <a:bodyPr>
            <a:normAutofit fontScale="85000" lnSpcReduction="20000"/>
          </a:bodyPr>
          <a:lstStyle/>
          <a:p>
            <a:r>
              <a:rPr lang="en-US" b="1" i="1" dirty="0" smtClean="0"/>
              <a:t>Summary:</a:t>
            </a:r>
          </a:p>
          <a:p>
            <a:pPr lvl="1">
              <a:spcBef>
                <a:spcPts val="1200"/>
              </a:spcBef>
              <a:spcAft>
                <a:spcPts val="1200"/>
              </a:spcAft>
            </a:pPr>
            <a:r>
              <a:rPr lang="en-US" dirty="0" smtClean="0"/>
              <a:t>The Ministry guidelines are </a:t>
            </a:r>
            <a:r>
              <a:rPr lang="en-US" dirty="0" err="1" smtClean="0"/>
              <a:t>are</a:t>
            </a:r>
            <a:r>
              <a:rPr lang="en-US" dirty="0" smtClean="0"/>
              <a:t> largely focused on DI, and the inquiry process, but NOT on collaborative learning</a:t>
            </a:r>
          </a:p>
          <a:p>
            <a:pPr lvl="1">
              <a:spcBef>
                <a:spcPts val="1200"/>
              </a:spcBef>
              <a:spcAft>
                <a:spcPts val="1200"/>
              </a:spcAft>
            </a:pPr>
            <a:r>
              <a:rPr lang="en-US" dirty="0" smtClean="0"/>
              <a:t>Teachers are encouraged to used varied teaching techniques that move away from traditional approaches in order to reach a variety of learners.</a:t>
            </a:r>
          </a:p>
          <a:p>
            <a:pPr lvl="1">
              <a:spcBef>
                <a:spcPts val="1200"/>
              </a:spcBef>
              <a:spcAft>
                <a:spcPts val="1200"/>
              </a:spcAft>
            </a:pPr>
            <a:r>
              <a:rPr lang="en-US" dirty="0" smtClean="0"/>
              <a:t>Independent research, NOT ministry guidelines point to collaborative learning as a powerful tool to enhance the classroom experience and quality of instruction.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 #2</a:t>
            </a:r>
            <a:endParaRPr lang="en-US" dirty="0"/>
          </a:p>
        </p:txBody>
      </p:sp>
      <p:sp>
        <p:nvSpPr>
          <p:cNvPr id="4" name="Flowchart: Alternate Process 3"/>
          <p:cNvSpPr/>
          <p:nvPr/>
        </p:nvSpPr>
        <p:spPr>
          <a:xfrm>
            <a:off x="2743200" y="1676400"/>
            <a:ext cx="5943600" cy="1143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latin typeface="Boopee" pitchFamily="2" charset="0"/>
              </a:rPr>
              <a:t>Students arrive ready to learn in groups.</a:t>
            </a:r>
            <a:endParaRPr lang="en-US" sz="3200" b="1" dirty="0">
              <a:latin typeface="Boopee" pitchFamily="2" charset="0"/>
            </a:endParaRPr>
          </a:p>
        </p:txBody>
      </p:sp>
      <p:pic>
        <p:nvPicPr>
          <p:cNvPr id="6148" name="Picture 4"/>
          <p:cNvPicPr>
            <a:picLocks noChangeAspect="1" noChangeArrowheads="1"/>
          </p:cNvPicPr>
          <p:nvPr/>
        </p:nvPicPr>
        <p:blipFill>
          <a:blip r:embed="rId2" cstate="print"/>
          <a:srcRect/>
          <a:stretch>
            <a:fillRect/>
          </a:stretch>
        </p:blipFill>
        <p:spPr bwMode="auto">
          <a:xfrm>
            <a:off x="4191000" y="2971800"/>
            <a:ext cx="2819400" cy="3678333"/>
          </a:xfrm>
          <a:prstGeom prst="rect">
            <a:avLst/>
          </a:prstGeom>
          <a:noFill/>
          <a:ln w="9525">
            <a:noFill/>
            <a:miter lim="800000"/>
            <a:headEnd/>
            <a:tailEnd/>
          </a:ln>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fade">
                                      <p:cBhvr>
                                        <p:cTn id="11" dur="1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1143000"/>
          </a:xfrm>
        </p:spPr>
        <p:txBody>
          <a:bodyPr>
            <a:normAutofit fontScale="90000"/>
          </a:bodyPr>
          <a:lstStyle/>
          <a:p>
            <a:r>
              <a:rPr lang="en-US" dirty="0" smtClean="0"/>
              <a:t>Debunking Misconception #2</a:t>
            </a:r>
            <a:br>
              <a:rPr lang="en-US" dirty="0" smtClean="0"/>
            </a:br>
            <a:r>
              <a:rPr lang="en-US" sz="2700" dirty="0" smtClean="0"/>
              <a:t>Students arrive ready to learn in groups.</a:t>
            </a:r>
            <a:endParaRPr lang="en-US" dirty="0"/>
          </a:p>
        </p:txBody>
      </p:sp>
      <p:sp>
        <p:nvSpPr>
          <p:cNvPr id="3" name="Content Placeholder 2"/>
          <p:cNvSpPr>
            <a:spLocks noGrp="1"/>
          </p:cNvSpPr>
          <p:nvPr>
            <p:ph idx="1"/>
          </p:nvPr>
        </p:nvSpPr>
        <p:spPr>
          <a:xfrm>
            <a:off x="2743200" y="1600200"/>
            <a:ext cx="5943600" cy="4953000"/>
          </a:xfrm>
        </p:spPr>
        <p:txBody>
          <a:bodyPr>
            <a:normAutofit lnSpcReduction="10000"/>
          </a:bodyPr>
          <a:lstStyle/>
          <a:p>
            <a:r>
              <a:rPr lang="en-US" dirty="0" smtClean="0"/>
              <a:t>Working with a group is a skill and a philosophy that must be learned</a:t>
            </a:r>
          </a:p>
          <a:p>
            <a:r>
              <a:rPr lang="en-US" dirty="0" smtClean="0"/>
              <a:t>Students must be “sold” on its value</a:t>
            </a:r>
          </a:p>
          <a:p>
            <a:r>
              <a:rPr lang="en-US" dirty="0" smtClean="0"/>
              <a:t>Students must be taught and given opportunity to practice group work</a:t>
            </a:r>
          </a:p>
          <a:p>
            <a:r>
              <a:rPr lang="en-US" dirty="0" smtClean="0"/>
              <a:t>All learners are different, some may prefer independent work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274638"/>
            <a:ext cx="2971800" cy="1630362"/>
          </a:xfrm>
        </p:spPr>
        <p:style>
          <a:lnRef idx="1">
            <a:schemeClr val="accent3"/>
          </a:lnRef>
          <a:fillRef idx="2">
            <a:schemeClr val="accent3"/>
          </a:fillRef>
          <a:effectRef idx="1">
            <a:schemeClr val="accent3"/>
          </a:effectRef>
          <a:fontRef idx="minor">
            <a:schemeClr val="dk1"/>
          </a:fontRef>
        </p:style>
        <p:txBody>
          <a:bodyPr/>
          <a:lstStyle/>
          <a:p>
            <a:r>
              <a:rPr lang="en-US" dirty="0" smtClean="0"/>
              <a:t>Presentation</a:t>
            </a:r>
            <a:br>
              <a:rPr lang="en-US" dirty="0" smtClean="0"/>
            </a:br>
            <a:r>
              <a:rPr lang="en-US" dirty="0" smtClean="0"/>
              <a:t>Overview</a:t>
            </a:r>
            <a:endParaRPr lang="en-US" dirty="0"/>
          </a:p>
        </p:txBody>
      </p:sp>
      <p:sp>
        <p:nvSpPr>
          <p:cNvPr id="4" name="Flowchart: Alternate Process 3"/>
          <p:cNvSpPr/>
          <p:nvPr/>
        </p:nvSpPr>
        <p:spPr>
          <a:xfrm>
            <a:off x="2362200" y="914400"/>
            <a:ext cx="2743200" cy="9906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latin typeface="Boopee" pitchFamily="2" charset="0"/>
              </a:rPr>
              <a:t>Collaborative Learning</a:t>
            </a:r>
            <a:endParaRPr lang="en-US" sz="3200" b="1" dirty="0">
              <a:latin typeface="Boopee" pitchFamily="2" charset="0"/>
            </a:endParaRPr>
          </a:p>
        </p:txBody>
      </p:sp>
      <p:sp>
        <p:nvSpPr>
          <p:cNvPr id="5" name="Flowchart: Alternate Process 4"/>
          <p:cNvSpPr/>
          <p:nvPr/>
        </p:nvSpPr>
        <p:spPr>
          <a:xfrm>
            <a:off x="3886200" y="3962400"/>
            <a:ext cx="2362200" cy="8382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Value</a:t>
            </a:r>
            <a:endParaRPr lang="en-US" sz="2800" dirty="0">
              <a:latin typeface="Boopee" pitchFamily="2" charset="0"/>
            </a:endParaRPr>
          </a:p>
        </p:txBody>
      </p:sp>
      <p:sp>
        <p:nvSpPr>
          <p:cNvPr id="6" name="Flowchart: Alternate Process 5"/>
          <p:cNvSpPr/>
          <p:nvPr/>
        </p:nvSpPr>
        <p:spPr>
          <a:xfrm>
            <a:off x="3886200" y="5105400"/>
            <a:ext cx="2362200" cy="8382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Effective Practices</a:t>
            </a:r>
            <a:endParaRPr lang="en-US" sz="2800" dirty="0">
              <a:latin typeface="Boopee" pitchFamily="2" charset="0"/>
            </a:endParaRPr>
          </a:p>
        </p:txBody>
      </p:sp>
      <p:sp>
        <p:nvSpPr>
          <p:cNvPr id="7" name="Flowchart: Alternate Process 6"/>
          <p:cNvSpPr/>
          <p:nvPr/>
        </p:nvSpPr>
        <p:spPr>
          <a:xfrm>
            <a:off x="3352800" y="2286000"/>
            <a:ext cx="3408317" cy="150876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Misconceptions / considerations / difficulties</a:t>
            </a:r>
            <a:endParaRPr lang="en-US" sz="2800" dirty="0">
              <a:latin typeface="Boopee" pitchFamily="2" charset="0"/>
            </a:endParaRPr>
          </a:p>
        </p:txBody>
      </p:sp>
      <p:sp>
        <p:nvSpPr>
          <p:cNvPr id="8" name="Flowchart: Alternate Process 7"/>
          <p:cNvSpPr/>
          <p:nvPr/>
        </p:nvSpPr>
        <p:spPr>
          <a:xfrm>
            <a:off x="6781800" y="4343400"/>
            <a:ext cx="1828800" cy="6858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Structures</a:t>
            </a:r>
            <a:endParaRPr lang="en-US" sz="2800" dirty="0">
              <a:latin typeface="Boopee" pitchFamily="2" charset="0"/>
            </a:endParaRPr>
          </a:p>
        </p:txBody>
      </p:sp>
      <p:sp>
        <p:nvSpPr>
          <p:cNvPr id="9" name="Flowchart: Alternate Process 8"/>
          <p:cNvSpPr/>
          <p:nvPr/>
        </p:nvSpPr>
        <p:spPr>
          <a:xfrm>
            <a:off x="6781800" y="5181600"/>
            <a:ext cx="1828800" cy="6858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Assignments</a:t>
            </a:r>
            <a:endParaRPr lang="en-US" sz="2800" dirty="0">
              <a:latin typeface="Boopee" pitchFamily="2" charset="0"/>
            </a:endParaRPr>
          </a:p>
        </p:txBody>
      </p:sp>
      <p:sp>
        <p:nvSpPr>
          <p:cNvPr id="10" name="Flowchart: Alternate Process 9"/>
          <p:cNvSpPr/>
          <p:nvPr/>
        </p:nvSpPr>
        <p:spPr>
          <a:xfrm>
            <a:off x="6781800" y="6019800"/>
            <a:ext cx="1828800" cy="685800"/>
          </a:xfrm>
          <a:prstGeom prst="flowChartAlternateProcess">
            <a:avLst/>
          </a:prstGeom>
          <a:effectLst/>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latin typeface="Boopee" pitchFamily="2" charset="0"/>
              </a:rPr>
              <a:t>Assessment</a:t>
            </a:r>
            <a:endParaRPr lang="en-US" sz="2800" dirty="0">
              <a:latin typeface="Boopee" pitchFamily="2" charset="0"/>
            </a:endParaRPr>
          </a:p>
        </p:txBody>
      </p:sp>
      <p:cxnSp>
        <p:nvCxnSpPr>
          <p:cNvPr id="11" name="Elbow Connector 11"/>
          <p:cNvCxnSpPr>
            <a:endCxn id="5" idx="1"/>
          </p:cNvCxnSpPr>
          <p:nvPr/>
        </p:nvCxnSpPr>
        <p:spPr>
          <a:xfrm rot="16200000" flipH="1">
            <a:off x="2266950" y="2762250"/>
            <a:ext cx="2476500" cy="7620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Elbow Connector 11"/>
          <p:cNvCxnSpPr>
            <a:endCxn id="6" idx="1"/>
          </p:cNvCxnSpPr>
          <p:nvPr/>
        </p:nvCxnSpPr>
        <p:spPr>
          <a:xfrm rot="16200000" flipH="1">
            <a:off x="1733550" y="3371850"/>
            <a:ext cx="3543300" cy="7620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Elbow Connector 11"/>
          <p:cNvCxnSpPr>
            <a:endCxn id="7" idx="1"/>
          </p:cNvCxnSpPr>
          <p:nvPr/>
        </p:nvCxnSpPr>
        <p:spPr>
          <a:xfrm rot="16200000" flipH="1">
            <a:off x="2708910" y="2396490"/>
            <a:ext cx="105918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Elbow Connector 11"/>
          <p:cNvCxnSpPr>
            <a:stCxn id="6" idx="3"/>
            <a:endCxn id="8" idx="1"/>
          </p:cNvCxnSpPr>
          <p:nvPr/>
        </p:nvCxnSpPr>
        <p:spPr>
          <a:xfrm flipV="1">
            <a:off x="6248400" y="4686300"/>
            <a:ext cx="533400" cy="838200"/>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Elbow Connector 11"/>
          <p:cNvCxnSpPr>
            <a:stCxn id="6" idx="3"/>
            <a:endCxn id="9" idx="1"/>
          </p:cNvCxnSpPr>
          <p:nvPr/>
        </p:nvCxnSpPr>
        <p:spPr>
          <a:xfrm>
            <a:off x="6248400" y="5524500"/>
            <a:ext cx="533400" cy="1588"/>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Elbow Connector 11"/>
          <p:cNvCxnSpPr>
            <a:stCxn id="6" idx="3"/>
            <a:endCxn id="10" idx="1"/>
          </p:cNvCxnSpPr>
          <p:nvPr/>
        </p:nvCxnSpPr>
        <p:spPr>
          <a:xfrm>
            <a:off x="6248400" y="5524500"/>
            <a:ext cx="533400" cy="838200"/>
          </a:xfrm>
          <a:prstGeom prst="bentConnector3">
            <a:avLst>
              <a:gd name="adj1"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1143000"/>
          </a:xfrm>
        </p:spPr>
        <p:txBody>
          <a:bodyPr>
            <a:normAutofit fontScale="90000"/>
          </a:bodyPr>
          <a:lstStyle/>
          <a:p>
            <a:r>
              <a:rPr lang="en-US" dirty="0" smtClean="0"/>
              <a:t>Debunking Misconception #2</a:t>
            </a:r>
            <a:br>
              <a:rPr lang="en-US" dirty="0" smtClean="0"/>
            </a:br>
            <a:r>
              <a:rPr lang="en-US" sz="2700" dirty="0" smtClean="0"/>
              <a:t>Students arrive ready to learn in groups.</a:t>
            </a:r>
            <a:endParaRPr lang="en-US" dirty="0"/>
          </a:p>
        </p:txBody>
      </p:sp>
      <p:sp>
        <p:nvSpPr>
          <p:cNvPr id="3" name="Content Placeholder 2"/>
          <p:cNvSpPr>
            <a:spLocks noGrp="1"/>
          </p:cNvSpPr>
          <p:nvPr>
            <p:ph idx="1"/>
          </p:nvPr>
        </p:nvSpPr>
        <p:spPr>
          <a:xfrm>
            <a:off x="2743200" y="1600200"/>
            <a:ext cx="5943600" cy="4953000"/>
          </a:xfrm>
        </p:spPr>
        <p:txBody>
          <a:bodyPr>
            <a:normAutofit/>
          </a:bodyPr>
          <a:lstStyle/>
          <a:p>
            <a:r>
              <a:rPr lang="en-US" dirty="0" smtClean="0"/>
              <a:t>It takes time to establish a class culture of collaborative learning</a:t>
            </a:r>
            <a:br>
              <a:rPr lang="en-US" dirty="0" smtClean="0"/>
            </a:br>
            <a:endParaRPr lang="en-US" dirty="0" smtClean="0"/>
          </a:p>
          <a:p>
            <a:r>
              <a:rPr lang="en-US" dirty="0" smtClean="0"/>
              <a:t>For collaborative learning structures to be effective at getting students to learn more deeply, they must become an integral part of your repertoire of routine teaching techniques.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792162"/>
          </a:xfrm>
        </p:spPr>
        <p:txBody>
          <a:bodyPr>
            <a:normAutofit fontScale="90000"/>
          </a:bodyPr>
          <a:lstStyle/>
          <a:p>
            <a:r>
              <a:rPr lang="en-US" dirty="0" smtClean="0"/>
              <a:t>Place Mat (opinions / inputs)</a:t>
            </a:r>
            <a:endParaRPr lang="en-US" dirty="0"/>
          </a:p>
        </p:txBody>
      </p:sp>
      <p:sp>
        <p:nvSpPr>
          <p:cNvPr id="5" name="Content Placeholder 4"/>
          <p:cNvSpPr>
            <a:spLocks noGrp="1"/>
          </p:cNvSpPr>
          <p:nvPr>
            <p:ph idx="1"/>
          </p:nvPr>
        </p:nvSpPr>
        <p:spPr>
          <a:xfrm>
            <a:off x="2514600" y="1066801"/>
            <a:ext cx="6477000" cy="2438400"/>
          </a:xfrm>
        </p:spPr>
        <p:txBody>
          <a:bodyPr>
            <a:noAutofit/>
          </a:bodyPr>
          <a:lstStyle/>
          <a:p>
            <a:r>
              <a:rPr lang="en-US" sz="2400" b="1" i="1" dirty="0" smtClean="0"/>
              <a:t>Each member:</a:t>
            </a:r>
          </a:p>
          <a:p>
            <a:pPr lvl="1"/>
            <a:r>
              <a:rPr lang="en-US" sz="2400" dirty="0" smtClean="0"/>
              <a:t> records their ideas in their designated space</a:t>
            </a:r>
          </a:p>
          <a:p>
            <a:pPr lvl="1"/>
            <a:r>
              <a:rPr lang="en-US" sz="2400" dirty="0" smtClean="0"/>
              <a:t>chooses 2-3 of their main ideas</a:t>
            </a:r>
          </a:p>
          <a:p>
            <a:pPr lvl="1"/>
            <a:r>
              <a:rPr lang="en-US" sz="2400" dirty="0" smtClean="0"/>
              <a:t>shares their ideas with the group</a:t>
            </a:r>
          </a:p>
          <a:p>
            <a:pPr lvl="1"/>
            <a:r>
              <a:rPr lang="en-US" sz="2400" i="1" dirty="0" smtClean="0"/>
              <a:t>optional:</a:t>
            </a:r>
            <a:r>
              <a:rPr lang="en-US" sz="2400" dirty="0" smtClean="0"/>
              <a:t> Record the key ideas in the center</a:t>
            </a:r>
          </a:p>
        </p:txBody>
      </p:sp>
      <p:graphicFrame>
        <p:nvGraphicFramePr>
          <p:cNvPr id="4" name="Diagram 3"/>
          <p:cNvGraphicFramePr/>
          <p:nvPr/>
        </p:nvGraphicFramePr>
        <p:xfrm>
          <a:off x="3505200" y="3505200"/>
          <a:ext cx="4724400" cy="3169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81000"/>
            <a:ext cx="5943600" cy="792162"/>
          </a:xfrm>
        </p:spPr>
        <p:txBody>
          <a:bodyPr>
            <a:normAutofit fontScale="90000"/>
          </a:bodyPr>
          <a:lstStyle/>
          <a:p>
            <a:r>
              <a:rPr lang="en-US" dirty="0" smtClean="0"/>
              <a:t>Place Mat</a:t>
            </a:r>
            <a:endParaRPr lang="en-US" dirty="0"/>
          </a:p>
        </p:txBody>
      </p:sp>
      <p:graphicFrame>
        <p:nvGraphicFramePr>
          <p:cNvPr id="4" name="Diagram 3"/>
          <p:cNvGraphicFramePr/>
          <p:nvPr/>
        </p:nvGraphicFramePr>
        <p:xfrm>
          <a:off x="2819400" y="1828800"/>
          <a:ext cx="6087374" cy="4083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3200" y="1600200"/>
            <a:ext cx="5943600" cy="5105400"/>
          </a:xfrm>
        </p:spPr>
        <p:txBody>
          <a:bodyPr>
            <a:normAutofit fontScale="92500" lnSpcReduction="10000"/>
          </a:bodyPr>
          <a:lstStyle/>
          <a:p>
            <a:r>
              <a:rPr lang="en-US" b="1" i="1" dirty="0" smtClean="0"/>
              <a:t>How to foster a culture of collaborative learning</a:t>
            </a:r>
          </a:p>
          <a:p>
            <a:pPr marL="285750" lvl="1"/>
            <a:r>
              <a:rPr lang="en-US" dirty="0" smtClean="0"/>
              <a:t>Provide a safe environment</a:t>
            </a:r>
          </a:p>
          <a:p>
            <a:pPr marL="285750" lvl="1"/>
            <a:r>
              <a:rPr lang="en-US" dirty="0" smtClean="0"/>
              <a:t>Allow students to get to know each other (ice breakers)</a:t>
            </a:r>
          </a:p>
          <a:p>
            <a:pPr marL="285750" lvl="1"/>
            <a:r>
              <a:rPr lang="en-US" dirty="0" smtClean="0"/>
              <a:t>Setup the classroom in table groups</a:t>
            </a:r>
          </a:p>
          <a:p>
            <a:pPr marL="285750" lvl="1"/>
            <a:r>
              <a:rPr lang="en-US" dirty="0" smtClean="0"/>
              <a:t>Strategically plan and regularly change groupings</a:t>
            </a:r>
          </a:p>
          <a:p>
            <a:pPr marL="285750" lvl="1"/>
            <a:r>
              <a:rPr lang="en-US" dirty="0" smtClean="0"/>
              <a:t>Be deliberate and explicit with your pedagogy</a:t>
            </a:r>
          </a:p>
          <a:p>
            <a:pPr marL="285750" lvl="1"/>
            <a:r>
              <a:rPr lang="en-US" dirty="0" smtClean="0"/>
              <a:t>Provide a variety of tasks to reach different learners</a:t>
            </a:r>
          </a:p>
          <a:p>
            <a:pPr lvl="1"/>
            <a:endParaRPr lang="en-US" dirty="0"/>
          </a:p>
        </p:txBody>
      </p:sp>
      <p:sp>
        <p:nvSpPr>
          <p:cNvPr id="4" name="Title 1"/>
          <p:cNvSpPr>
            <a:spLocks noGrp="1"/>
          </p:cNvSpPr>
          <p:nvPr>
            <p:ph type="title"/>
          </p:nvPr>
        </p:nvSpPr>
        <p:spPr>
          <a:xfrm>
            <a:off x="2743200" y="274638"/>
            <a:ext cx="5943600" cy="1143000"/>
          </a:xfrm>
        </p:spPr>
        <p:txBody>
          <a:bodyPr>
            <a:normAutofit fontScale="90000"/>
          </a:bodyPr>
          <a:lstStyle/>
          <a:p>
            <a:r>
              <a:rPr lang="en-US" dirty="0" smtClean="0"/>
              <a:t>Debunking Misconception #2</a:t>
            </a:r>
            <a:br>
              <a:rPr lang="en-US" dirty="0" smtClean="0"/>
            </a:br>
            <a:r>
              <a:rPr lang="en-US" sz="2700" dirty="0" smtClean="0"/>
              <a:t>Students arrive ready to learn in groups.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792162"/>
          </a:xfrm>
        </p:spPr>
        <p:txBody>
          <a:bodyPr>
            <a:normAutofit fontScale="90000"/>
          </a:bodyPr>
          <a:lstStyle/>
          <a:p>
            <a:r>
              <a:rPr lang="en-US" dirty="0" smtClean="0"/>
              <a:t>Place Mat (opinions / inputs)</a:t>
            </a:r>
            <a:endParaRPr lang="en-US" dirty="0"/>
          </a:p>
        </p:txBody>
      </p:sp>
      <p:sp>
        <p:nvSpPr>
          <p:cNvPr id="5" name="Content Placeholder 4"/>
          <p:cNvSpPr>
            <a:spLocks noGrp="1"/>
          </p:cNvSpPr>
          <p:nvPr>
            <p:ph idx="1"/>
          </p:nvPr>
        </p:nvSpPr>
        <p:spPr>
          <a:xfrm>
            <a:off x="2514600" y="1295400"/>
            <a:ext cx="6477000" cy="533399"/>
          </a:xfrm>
        </p:spPr>
        <p:txBody>
          <a:bodyPr>
            <a:noAutofit/>
          </a:bodyPr>
          <a:lstStyle/>
          <a:p>
            <a:r>
              <a:rPr lang="en-US" sz="2400" b="1" i="1" dirty="0" smtClean="0"/>
              <a:t>Examples for a Science Class</a:t>
            </a:r>
            <a:endParaRPr lang="en-US" sz="2400" b="1" dirty="0" smtClean="0"/>
          </a:p>
        </p:txBody>
      </p:sp>
      <p:graphicFrame>
        <p:nvGraphicFramePr>
          <p:cNvPr id="4" name="Diagram 3"/>
          <p:cNvGraphicFramePr/>
          <p:nvPr/>
        </p:nvGraphicFramePr>
        <p:xfrm>
          <a:off x="2971800" y="2209800"/>
          <a:ext cx="5906219"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792162"/>
          </a:xfrm>
        </p:spPr>
        <p:txBody>
          <a:bodyPr>
            <a:normAutofit fontScale="90000"/>
          </a:bodyPr>
          <a:lstStyle/>
          <a:p>
            <a:r>
              <a:rPr lang="en-US" dirty="0" smtClean="0"/>
              <a:t>Place Mat (opinions / inputs)</a:t>
            </a:r>
            <a:endParaRPr lang="en-US" dirty="0"/>
          </a:p>
        </p:txBody>
      </p:sp>
      <p:sp>
        <p:nvSpPr>
          <p:cNvPr id="5" name="Content Placeholder 4"/>
          <p:cNvSpPr>
            <a:spLocks noGrp="1"/>
          </p:cNvSpPr>
          <p:nvPr>
            <p:ph idx="1"/>
          </p:nvPr>
        </p:nvSpPr>
        <p:spPr>
          <a:xfrm>
            <a:off x="2514600" y="1066801"/>
            <a:ext cx="6477000" cy="1371599"/>
          </a:xfrm>
        </p:spPr>
        <p:txBody>
          <a:bodyPr>
            <a:noAutofit/>
          </a:bodyPr>
          <a:lstStyle/>
          <a:p>
            <a:r>
              <a:rPr lang="en-US" sz="2400" b="1" i="1" dirty="0" smtClean="0"/>
              <a:t>Variations:</a:t>
            </a:r>
          </a:p>
          <a:p>
            <a:pPr lvl="1"/>
            <a:r>
              <a:rPr lang="en-US" sz="2400" dirty="0" smtClean="0"/>
              <a:t>Each group member answers a different question and share at the end </a:t>
            </a:r>
          </a:p>
        </p:txBody>
      </p:sp>
      <p:graphicFrame>
        <p:nvGraphicFramePr>
          <p:cNvPr id="4" name="Diagram 3"/>
          <p:cNvGraphicFramePr/>
          <p:nvPr/>
        </p:nvGraphicFramePr>
        <p:xfrm>
          <a:off x="2971800" y="2514600"/>
          <a:ext cx="5633049" cy="37791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792162"/>
          </a:xfrm>
        </p:spPr>
        <p:txBody>
          <a:bodyPr>
            <a:normAutofit fontScale="90000"/>
          </a:bodyPr>
          <a:lstStyle/>
          <a:p>
            <a:r>
              <a:rPr lang="en-US" dirty="0" smtClean="0"/>
              <a:t>Place Mat (opinions / inputs)</a:t>
            </a:r>
            <a:endParaRPr lang="en-US" dirty="0"/>
          </a:p>
        </p:txBody>
      </p:sp>
      <p:sp>
        <p:nvSpPr>
          <p:cNvPr id="5" name="Content Placeholder 4"/>
          <p:cNvSpPr>
            <a:spLocks noGrp="1"/>
          </p:cNvSpPr>
          <p:nvPr>
            <p:ph idx="1"/>
          </p:nvPr>
        </p:nvSpPr>
        <p:spPr>
          <a:xfrm>
            <a:off x="2514600" y="1066801"/>
            <a:ext cx="6477000" cy="1371599"/>
          </a:xfrm>
        </p:spPr>
        <p:txBody>
          <a:bodyPr>
            <a:noAutofit/>
          </a:bodyPr>
          <a:lstStyle/>
          <a:p>
            <a:r>
              <a:rPr lang="en-US" sz="2400" b="1" i="1" dirty="0" smtClean="0"/>
              <a:t>Variations:</a:t>
            </a:r>
          </a:p>
          <a:p>
            <a:pPr lvl="1"/>
            <a:r>
              <a:rPr lang="en-US" sz="2400" dirty="0" smtClean="0"/>
              <a:t>Each group member plays the role of a different stake holder</a:t>
            </a:r>
          </a:p>
        </p:txBody>
      </p:sp>
      <p:graphicFrame>
        <p:nvGraphicFramePr>
          <p:cNvPr id="4" name="Diagram 3"/>
          <p:cNvGraphicFramePr/>
          <p:nvPr/>
        </p:nvGraphicFramePr>
        <p:xfrm>
          <a:off x="2971800" y="2514600"/>
          <a:ext cx="5633049" cy="3779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 #3</a:t>
            </a:r>
            <a:endParaRPr lang="en-US" dirty="0"/>
          </a:p>
        </p:txBody>
      </p:sp>
      <p:sp>
        <p:nvSpPr>
          <p:cNvPr id="4" name="Flowchart: Alternate Process 3"/>
          <p:cNvSpPr/>
          <p:nvPr/>
        </p:nvSpPr>
        <p:spPr>
          <a:xfrm>
            <a:off x="2590800" y="1676400"/>
            <a:ext cx="6248400" cy="12192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latin typeface="Boopee" pitchFamily="2" charset="0"/>
              </a:rPr>
              <a:t>Group work involves more students by default</a:t>
            </a:r>
            <a:endParaRPr lang="en-US" sz="3200" b="1" dirty="0">
              <a:latin typeface="Boopee" pitchFamily="2" charset="0"/>
            </a:endParaRPr>
          </a:p>
        </p:txBody>
      </p:sp>
      <p:pic>
        <p:nvPicPr>
          <p:cNvPr id="7171" name="Picture 3"/>
          <p:cNvPicPr>
            <a:picLocks noChangeAspect="1" noChangeArrowheads="1"/>
          </p:cNvPicPr>
          <p:nvPr/>
        </p:nvPicPr>
        <p:blipFill>
          <a:blip r:embed="rId2" cstate="print"/>
          <a:srcRect/>
          <a:stretch>
            <a:fillRect/>
          </a:stretch>
        </p:blipFill>
        <p:spPr bwMode="auto">
          <a:xfrm>
            <a:off x="3276600" y="3124200"/>
            <a:ext cx="4572000" cy="3429000"/>
          </a:xfrm>
          <a:prstGeom prst="rect">
            <a:avLst/>
          </a:prstGeom>
          <a:noFill/>
          <a:ln w="9525">
            <a:noFill/>
            <a:miter lim="800000"/>
            <a:headEnd/>
            <a:tailEnd/>
          </a:ln>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171"/>
                                        </p:tgtEl>
                                        <p:attrNameLst>
                                          <p:attrName>style.visibility</p:attrName>
                                        </p:attrNameLst>
                                      </p:cBhvr>
                                      <p:to>
                                        <p:strVal val="visible"/>
                                      </p:to>
                                    </p:set>
                                    <p:animEffect transition="in" filter="fade">
                                      <p:cBhvr>
                                        <p:cTn id="11"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a:t>
            </a:r>
            <a:endParaRPr lang="en-US" dirty="0"/>
          </a:p>
        </p:txBody>
      </p:sp>
      <p:sp>
        <p:nvSpPr>
          <p:cNvPr id="3" name="Content Placeholder 2"/>
          <p:cNvSpPr>
            <a:spLocks noGrp="1"/>
          </p:cNvSpPr>
          <p:nvPr>
            <p:ph idx="1"/>
          </p:nvPr>
        </p:nvSpPr>
        <p:spPr/>
        <p:txBody>
          <a:bodyPr/>
          <a:lstStyle/>
          <a:p>
            <a:r>
              <a:rPr lang="en-US" dirty="0" smtClean="0"/>
              <a:t>Quick and simple structure to encourage thinking and participation</a:t>
            </a:r>
            <a:br>
              <a:rPr lang="en-US" dirty="0" smtClean="0"/>
            </a:br>
            <a:endParaRPr lang="en-US" dirty="0" smtClean="0"/>
          </a:p>
          <a:p>
            <a:pPr marL="514350" indent="-514350">
              <a:buFont typeface="+mj-lt"/>
              <a:buAutoNum type="arabicPeriod"/>
            </a:pPr>
            <a:r>
              <a:rPr lang="en-US" dirty="0" smtClean="0"/>
              <a:t>Think independently about question or problem</a:t>
            </a:r>
          </a:p>
          <a:p>
            <a:pPr marL="514350" indent="-514350">
              <a:buFont typeface="+mj-lt"/>
              <a:buAutoNum type="arabicPeriod"/>
            </a:pPr>
            <a:r>
              <a:rPr lang="en-US" dirty="0" smtClean="0"/>
              <a:t>Share your ideas with a partner</a:t>
            </a:r>
          </a:p>
          <a:p>
            <a:pPr marL="514350" indent="-514350">
              <a:buFont typeface="+mj-lt"/>
              <a:buAutoNum type="arabicPeriod"/>
            </a:pPr>
            <a:r>
              <a:rPr lang="en-US" dirty="0" smtClean="0"/>
              <a:t>Share your ideas with the class</a:t>
            </a:r>
            <a:endParaRPr lang="en-US" dirty="0"/>
          </a:p>
        </p:txBody>
      </p:sp>
      <p:sp>
        <p:nvSpPr>
          <p:cNvPr id="4" name="Rounded Rectangle 3"/>
          <p:cNvSpPr/>
          <p:nvPr/>
        </p:nvSpPr>
        <p:spPr>
          <a:xfrm>
            <a:off x="2743200" y="3581400"/>
            <a:ext cx="5410200" cy="1143000"/>
          </a:xfrm>
          <a:prstGeom prst="roundRect">
            <a:avLst>
              <a:gd name="adj" fmla="val 40426"/>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8" presetClass="entr" presetSubtype="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Right)">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Think-Pair-Share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048000" y="2743200"/>
            <a:ext cx="5715000"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5943600" cy="1143000"/>
          </a:xfrm>
        </p:spPr>
        <p:txBody>
          <a:bodyPr/>
          <a:lstStyle/>
          <a:p>
            <a:r>
              <a:rPr lang="en-US" dirty="0" smtClean="0"/>
              <a:t>The Good the Bad and the Ugly</a:t>
            </a:r>
            <a:endParaRPr lang="en-US" dirty="0"/>
          </a:p>
        </p:txBody>
      </p:sp>
      <p:graphicFrame>
        <p:nvGraphicFramePr>
          <p:cNvPr id="4" name="Content Placeholder 3"/>
          <p:cNvGraphicFramePr>
            <a:graphicFrameLocks noGrp="1"/>
          </p:cNvGraphicFramePr>
          <p:nvPr>
            <p:ph idx="1"/>
          </p:nvPr>
        </p:nvGraphicFramePr>
        <p:xfrm>
          <a:off x="2743200" y="1600201"/>
          <a:ext cx="6172200" cy="4800599"/>
        </p:xfrm>
        <a:graphic>
          <a:graphicData uri="http://schemas.openxmlformats.org/drawingml/2006/table">
            <a:tbl>
              <a:tblPr firstRow="1" bandRow="1">
                <a:tableStyleId>{F5AB1C69-6EDB-4FF4-983F-18BD219EF322}</a:tableStyleId>
              </a:tblPr>
              <a:tblGrid>
                <a:gridCol w="2057400"/>
                <a:gridCol w="2057400"/>
                <a:gridCol w="2057400"/>
              </a:tblGrid>
              <a:tr h="535173">
                <a:tc>
                  <a:txBody>
                    <a:bodyPr/>
                    <a:lstStyle/>
                    <a:p>
                      <a:pPr algn="ctr"/>
                      <a:r>
                        <a:rPr lang="en-US" sz="2400" dirty="0" smtClean="0"/>
                        <a:t>“Good”</a:t>
                      </a:r>
                      <a:endParaRPr lang="en-US" sz="2400" dirty="0"/>
                    </a:p>
                  </a:txBody>
                  <a:tcPr anchor="ctr"/>
                </a:tc>
                <a:tc>
                  <a:txBody>
                    <a:bodyPr/>
                    <a:lstStyle/>
                    <a:p>
                      <a:pPr algn="ctr"/>
                      <a:r>
                        <a:rPr lang="en-US" sz="2400" dirty="0" smtClean="0"/>
                        <a:t>“Bad”</a:t>
                      </a:r>
                      <a:endParaRPr lang="en-US" sz="2400" dirty="0"/>
                    </a:p>
                  </a:txBody>
                  <a:tcPr anchor="ctr"/>
                </a:tc>
                <a:tc>
                  <a:txBody>
                    <a:bodyPr/>
                    <a:lstStyle/>
                    <a:p>
                      <a:pPr algn="ctr"/>
                      <a:r>
                        <a:rPr lang="en-US" sz="2400" dirty="0" smtClean="0"/>
                        <a:t>“Ugly”</a:t>
                      </a:r>
                      <a:endParaRPr lang="en-US" sz="2400" dirty="0"/>
                    </a:p>
                  </a:txBody>
                  <a:tcPr anchor="ctr"/>
                </a:tc>
              </a:tr>
              <a:tr h="4265426">
                <a:tc>
                  <a:txBody>
                    <a:bodyPr/>
                    <a:lstStyle/>
                    <a:p>
                      <a:pPr>
                        <a:spcBef>
                          <a:spcPts val="0"/>
                        </a:spcBef>
                        <a:spcAft>
                          <a:spcPts val="0"/>
                        </a:spcAft>
                        <a:buFont typeface="Arial" pitchFamily="34" charset="0"/>
                        <a:buChar char="•"/>
                      </a:pPr>
                      <a:endParaRPr lang="en-US" sz="2000" dirty="0" smtClean="0"/>
                    </a:p>
                    <a:p>
                      <a:pPr>
                        <a:spcBef>
                          <a:spcPts val="600"/>
                        </a:spcBef>
                        <a:spcAft>
                          <a:spcPts val="600"/>
                        </a:spcAft>
                        <a:buFont typeface="Arial" pitchFamily="34" charset="0"/>
                        <a:buChar char="•"/>
                      </a:pPr>
                      <a:r>
                        <a:rPr lang="en-US" sz="2000" dirty="0" smtClean="0"/>
                        <a:t> socialization</a:t>
                      </a:r>
                    </a:p>
                    <a:p>
                      <a:pPr>
                        <a:spcBef>
                          <a:spcPts val="600"/>
                        </a:spcBef>
                        <a:spcAft>
                          <a:spcPts val="600"/>
                        </a:spcAft>
                        <a:buFont typeface="Arial" pitchFamily="34" charset="0"/>
                        <a:buChar char="•"/>
                      </a:pPr>
                      <a:r>
                        <a:rPr lang="en-US" sz="2000" dirty="0" smtClean="0"/>
                        <a:t> increased involvement</a:t>
                      </a:r>
                      <a:r>
                        <a:rPr lang="en-US" sz="2000" baseline="0" dirty="0" smtClean="0"/>
                        <a:t> / interest</a:t>
                      </a:r>
                    </a:p>
                    <a:p>
                      <a:pPr>
                        <a:spcBef>
                          <a:spcPts val="600"/>
                        </a:spcBef>
                        <a:spcAft>
                          <a:spcPts val="600"/>
                        </a:spcAft>
                        <a:buFont typeface="Arial" pitchFamily="34" charset="0"/>
                        <a:buChar char="•"/>
                      </a:pPr>
                      <a:r>
                        <a:rPr lang="en-US" sz="2000" baseline="0" dirty="0" smtClean="0"/>
                        <a:t> more discovery rather than rote learning</a:t>
                      </a:r>
                    </a:p>
                    <a:p>
                      <a:pPr>
                        <a:spcBef>
                          <a:spcPts val="600"/>
                        </a:spcBef>
                        <a:spcAft>
                          <a:spcPts val="600"/>
                        </a:spcAft>
                        <a:buFont typeface="Arial" pitchFamily="34" charset="0"/>
                        <a:buChar char="•"/>
                      </a:pPr>
                      <a:r>
                        <a:rPr lang="en-US" sz="2000" baseline="0" dirty="0" smtClean="0"/>
                        <a:t>  Fosters inclusion, safety and student voice</a:t>
                      </a:r>
                    </a:p>
                  </a:txBody>
                  <a:tcPr/>
                </a:tc>
                <a:tc>
                  <a:txBody>
                    <a:bodyPr/>
                    <a:lstStyle/>
                    <a:p>
                      <a:endParaRPr lang="en-US" sz="2000" dirty="0" smtClean="0"/>
                    </a:p>
                    <a:p>
                      <a:pPr>
                        <a:spcBef>
                          <a:spcPts val="600"/>
                        </a:spcBef>
                        <a:spcAft>
                          <a:spcPts val="600"/>
                        </a:spcAft>
                        <a:buFont typeface="Arial" pitchFamily="34" charset="0"/>
                        <a:buChar char="•"/>
                      </a:pPr>
                      <a:r>
                        <a:rPr lang="en-US" sz="2000" dirty="0" smtClean="0"/>
                        <a:t> hard</a:t>
                      </a:r>
                      <a:r>
                        <a:rPr lang="en-US" sz="2000" baseline="0" dirty="0" smtClean="0"/>
                        <a:t> to assess and evaluate group work</a:t>
                      </a:r>
                    </a:p>
                    <a:p>
                      <a:pPr>
                        <a:spcBef>
                          <a:spcPts val="600"/>
                        </a:spcBef>
                        <a:spcAft>
                          <a:spcPts val="600"/>
                        </a:spcAft>
                        <a:buFont typeface="Arial" pitchFamily="34" charset="0"/>
                        <a:buChar char="•"/>
                      </a:pPr>
                      <a:r>
                        <a:rPr lang="en-US" sz="2000" baseline="0" dirty="0" smtClean="0"/>
                        <a:t> Conflict between students</a:t>
                      </a:r>
                    </a:p>
                    <a:p>
                      <a:pPr>
                        <a:spcBef>
                          <a:spcPts val="600"/>
                        </a:spcBef>
                        <a:spcAft>
                          <a:spcPts val="600"/>
                        </a:spcAft>
                        <a:buFont typeface="Arial" pitchFamily="34" charset="0"/>
                        <a:buChar char="•"/>
                      </a:pPr>
                      <a:r>
                        <a:rPr lang="en-US" sz="2000" baseline="0" dirty="0" smtClean="0"/>
                        <a:t> Loafing</a:t>
                      </a:r>
                    </a:p>
                    <a:p>
                      <a:pPr>
                        <a:spcBef>
                          <a:spcPts val="600"/>
                        </a:spcBef>
                        <a:spcAft>
                          <a:spcPts val="600"/>
                        </a:spcAft>
                        <a:buFont typeface="Arial" pitchFamily="34" charset="0"/>
                        <a:buChar char="•"/>
                      </a:pPr>
                      <a:r>
                        <a:rPr lang="en-US" sz="2000" baseline="0" dirty="0" smtClean="0"/>
                        <a:t> Classroom management challenges</a:t>
                      </a:r>
                    </a:p>
                    <a:p>
                      <a:pPr>
                        <a:spcBef>
                          <a:spcPts val="600"/>
                        </a:spcBef>
                        <a:spcAft>
                          <a:spcPts val="600"/>
                        </a:spcAft>
                        <a:buFont typeface="Arial" pitchFamily="34" charset="0"/>
                        <a:buChar char="•"/>
                      </a:pPr>
                      <a:r>
                        <a:rPr lang="en-US" sz="2000" baseline="0" dirty="0" smtClean="0"/>
                        <a:t> Time consuming</a:t>
                      </a:r>
                    </a:p>
                  </a:txBody>
                  <a:tcPr/>
                </a:tc>
                <a:tc>
                  <a:txBody>
                    <a:bodyPr/>
                    <a:lstStyle/>
                    <a:p>
                      <a:endParaRPr lang="en-US" sz="2000" dirty="0" smtClean="0"/>
                    </a:p>
                    <a:p>
                      <a:pPr>
                        <a:spcBef>
                          <a:spcPts val="600"/>
                        </a:spcBef>
                        <a:spcAft>
                          <a:spcPts val="600"/>
                        </a:spcAft>
                        <a:buFont typeface="Arial" pitchFamily="34" charset="0"/>
                        <a:buChar char="•"/>
                      </a:pPr>
                      <a:r>
                        <a:rPr lang="en-US" sz="2000" dirty="0" smtClean="0"/>
                        <a:t>  Loss of teacher control.</a:t>
                      </a:r>
                      <a:r>
                        <a:rPr lang="en-US" sz="2000" baseline="0" dirty="0" smtClean="0"/>
                        <a:t>  CHAOS!!</a:t>
                      </a:r>
                    </a:p>
                    <a:p>
                      <a:pPr>
                        <a:spcBef>
                          <a:spcPts val="600"/>
                        </a:spcBef>
                        <a:spcAft>
                          <a:spcPts val="600"/>
                        </a:spcAft>
                        <a:buFont typeface="Arial" pitchFamily="34" charset="0"/>
                        <a:buChar char="•"/>
                      </a:pPr>
                      <a:r>
                        <a:rPr lang="en-US" sz="2000" baseline="0" dirty="0" smtClean="0"/>
                        <a:t>  Students learn misconceptions from each other</a:t>
                      </a:r>
                    </a:p>
                  </a:txBody>
                  <a:tcPr/>
                </a:tc>
              </a:tr>
            </a:tbl>
          </a:graphicData>
        </a:graphic>
      </p:graphicFrame>
      <p:sp>
        <p:nvSpPr>
          <p:cNvPr id="5" name="Rectangle 4"/>
          <p:cNvSpPr/>
          <p:nvPr/>
        </p:nvSpPr>
        <p:spPr>
          <a:xfrm>
            <a:off x="2819400" y="2438400"/>
            <a:ext cx="1905000" cy="5334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819400" y="3048000"/>
            <a:ext cx="1905000" cy="9144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19400" y="4114800"/>
            <a:ext cx="1905000" cy="9144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819400" y="5181600"/>
            <a:ext cx="1905000" cy="9906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876800" y="2514600"/>
            <a:ext cx="1905000" cy="9906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876800" y="3657600"/>
            <a:ext cx="1905000" cy="5334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876800" y="4343400"/>
            <a:ext cx="1905000" cy="3810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876800" y="4800600"/>
            <a:ext cx="1905000" cy="9906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934200" y="2438400"/>
            <a:ext cx="1905000" cy="7620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934200" y="3352800"/>
            <a:ext cx="1905000" cy="9144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876800" y="5943600"/>
            <a:ext cx="1905000" cy="381000"/>
          </a:xfrm>
          <a:prstGeom prst="rect">
            <a:avLst/>
          </a:prstGeom>
          <a:solidFill>
            <a:srgbClr val="DEE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Debunking Misconception #3</a:t>
            </a:r>
            <a:br>
              <a:rPr lang="en-US" dirty="0" smtClean="0"/>
            </a:br>
            <a:r>
              <a:rPr lang="en-US" sz="2700" dirty="0" smtClean="0"/>
              <a:t>Group work involves students more by default</a:t>
            </a:r>
            <a:endParaRPr lang="en-US" sz="2700" dirty="0"/>
          </a:p>
        </p:txBody>
      </p:sp>
      <p:sp>
        <p:nvSpPr>
          <p:cNvPr id="3" name="Content Placeholder 2"/>
          <p:cNvSpPr>
            <a:spLocks noGrp="1"/>
          </p:cNvSpPr>
          <p:nvPr>
            <p:ph idx="1"/>
          </p:nvPr>
        </p:nvSpPr>
        <p:spPr>
          <a:xfrm>
            <a:off x="2743200" y="1600200"/>
            <a:ext cx="6096000" cy="4525963"/>
          </a:xfrm>
        </p:spPr>
        <p:txBody>
          <a:bodyPr/>
          <a:lstStyle/>
          <a:p>
            <a:r>
              <a:rPr lang="en-US" b="1" i="1" dirty="0" smtClean="0"/>
              <a:t>Group work is not effective if:</a:t>
            </a:r>
            <a:r>
              <a:rPr lang="en-US" dirty="0" smtClean="0"/>
              <a:t/>
            </a:r>
            <a:br>
              <a:rPr lang="en-US" dirty="0" smtClean="0"/>
            </a:br>
            <a:endParaRPr lang="en-US" dirty="0" smtClean="0"/>
          </a:p>
          <a:p>
            <a:pPr marL="514350" lvl="1" indent="-514350">
              <a:buFont typeface="+mj-lt"/>
              <a:buAutoNum type="alphaUcPeriod"/>
            </a:pPr>
            <a:r>
              <a:rPr lang="en-US" dirty="0" smtClean="0"/>
              <a:t>The group can function without all members contributing</a:t>
            </a:r>
            <a:br>
              <a:rPr lang="en-US" dirty="0" smtClean="0"/>
            </a:br>
            <a:endParaRPr lang="en-US" dirty="0" smtClean="0"/>
          </a:p>
          <a:p>
            <a:pPr marL="514350" lvl="1" indent="-514350">
              <a:buFont typeface="+mj-lt"/>
              <a:buAutoNum type="alphaUcPeriod"/>
            </a:pPr>
            <a:r>
              <a:rPr lang="en-US" dirty="0" smtClean="0"/>
              <a:t>Individuals don’t feel accountable</a:t>
            </a:r>
          </a:p>
          <a:p>
            <a:pPr marL="514350" lvl="1" indent="-514350">
              <a:buFont typeface="+mj-lt"/>
              <a:buAutoNum type="alphaUcPeriod"/>
            </a:pPr>
            <a:endParaRPr lang="en-US" dirty="0" smtClean="0"/>
          </a:p>
          <a:p>
            <a:pPr marL="514350" lvl="1" indent="-514350">
              <a:buFont typeface="+mj-lt"/>
              <a:buAutoNum type="alphaUcPeriod"/>
            </a:pPr>
            <a:r>
              <a:rPr lang="en-US" dirty="0" smtClean="0"/>
              <a:t>One student can dominate or do it all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Debunking Misconception #3</a:t>
            </a:r>
            <a:br>
              <a:rPr lang="en-US" dirty="0" smtClean="0"/>
            </a:br>
            <a:r>
              <a:rPr lang="en-US" sz="2700" dirty="0" smtClean="0"/>
              <a:t>Group work involves students more by default</a:t>
            </a:r>
            <a:endParaRPr lang="en-US" sz="2700" dirty="0"/>
          </a:p>
        </p:txBody>
      </p:sp>
      <p:sp>
        <p:nvSpPr>
          <p:cNvPr id="3" name="Content Placeholder 2"/>
          <p:cNvSpPr>
            <a:spLocks noGrp="1"/>
          </p:cNvSpPr>
          <p:nvPr>
            <p:ph idx="1"/>
          </p:nvPr>
        </p:nvSpPr>
        <p:spPr>
          <a:xfrm>
            <a:off x="2743200" y="1600200"/>
            <a:ext cx="6096000" cy="5029200"/>
          </a:xfrm>
        </p:spPr>
        <p:txBody>
          <a:bodyPr>
            <a:normAutofit fontScale="85000" lnSpcReduction="20000"/>
          </a:bodyPr>
          <a:lstStyle/>
          <a:p>
            <a:r>
              <a:rPr lang="en-US" b="1" i="1" dirty="0" err="1" smtClean="0"/>
              <a:t>Kagan’s</a:t>
            </a:r>
            <a:r>
              <a:rPr lang="en-US" b="1" i="1" dirty="0" smtClean="0"/>
              <a:t> PIES approach:</a:t>
            </a:r>
          </a:p>
          <a:p>
            <a:pPr marL="0" indent="0">
              <a:buNone/>
            </a:pPr>
            <a:r>
              <a:rPr lang="en-US" sz="2600" i="1" dirty="0" smtClean="0"/>
              <a:t>Not all structures are equal.</a:t>
            </a:r>
            <a:br>
              <a:rPr lang="en-US" sz="2600" i="1" dirty="0" smtClean="0"/>
            </a:br>
            <a:r>
              <a:rPr lang="en-US" sz="2600" i="1" dirty="0" smtClean="0"/>
              <a:t>Look for these characteristics.</a:t>
            </a:r>
            <a:r>
              <a:rPr lang="en-US" dirty="0" smtClean="0"/>
              <a:t/>
            </a:r>
            <a:br>
              <a:rPr lang="en-US" dirty="0" smtClean="0"/>
            </a:br>
            <a:endParaRPr lang="en-US" dirty="0" smtClean="0"/>
          </a:p>
          <a:p>
            <a:pPr marL="514350" lvl="1" indent="-514350">
              <a:buNone/>
            </a:pPr>
            <a:r>
              <a:rPr lang="en-US" sz="4300" b="1" dirty="0" smtClean="0"/>
              <a:t>		</a:t>
            </a:r>
            <a:r>
              <a:rPr lang="en-US" sz="5200" b="1" dirty="0" smtClean="0"/>
              <a:t>P</a:t>
            </a:r>
            <a:r>
              <a:rPr lang="en-US" dirty="0" smtClean="0"/>
              <a:t>ositive interdependence</a:t>
            </a:r>
            <a:br>
              <a:rPr lang="en-US" dirty="0" smtClean="0"/>
            </a:br>
            <a:endParaRPr lang="en-US" dirty="0" smtClean="0"/>
          </a:p>
          <a:p>
            <a:pPr marL="514350" lvl="1" indent="-514350">
              <a:buNone/>
            </a:pPr>
            <a:r>
              <a:rPr lang="en-US" sz="4300" b="1" dirty="0" smtClean="0"/>
              <a:t>		</a:t>
            </a:r>
            <a:r>
              <a:rPr lang="en-US" sz="5200" b="1" dirty="0" smtClean="0"/>
              <a:t>I</a:t>
            </a:r>
            <a:r>
              <a:rPr lang="en-US" dirty="0" smtClean="0"/>
              <a:t>ndividual Accountability</a:t>
            </a:r>
          </a:p>
          <a:p>
            <a:pPr marL="514350" lvl="1" indent="-514350">
              <a:buFont typeface="+mj-lt"/>
              <a:buAutoNum type="alphaUcPeriod"/>
            </a:pPr>
            <a:endParaRPr lang="en-US" dirty="0" smtClean="0"/>
          </a:p>
          <a:p>
            <a:pPr marL="514350" lvl="1" indent="-514350">
              <a:buNone/>
            </a:pPr>
            <a:r>
              <a:rPr lang="en-US" sz="4300" b="1" dirty="0" smtClean="0"/>
              <a:t>		</a:t>
            </a:r>
            <a:r>
              <a:rPr lang="en-US" sz="5200" b="1" dirty="0" smtClean="0"/>
              <a:t>E</a:t>
            </a:r>
            <a:r>
              <a:rPr lang="en-US" dirty="0" smtClean="0"/>
              <a:t>qual Participation</a:t>
            </a:r>
            <a:br>
              <a:rPr lang="en-US" dirty="0" smtClean="0"/>
            </a:br>
            <a:endParaRPr lang="en-US" dirty="0" smtClean="0"/>
          </a:p>
          <a:p>
            <a:pPr marL="514350" lvl="1" indent="-514350">
              <a:buNone/>
            </a:pPr>
            <a:r>
              <a:rPr lang="en-US" sz="4300" b="1" dirty="0" smtClean="0"/>
              <a:t>		</a:t>
            </a:r>
            <a:r>
              <a:rPr lang="en-US" sz="5200" b="1" dirty="0" smtClean="0"/>
              <a:t>S</a:t>
            </a:r>
            <a:r>
              <a:rPr lang="en-US" dirty="0" smtClean="0"/>
              <a:t>imultaneous Interaction</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Structuring “Pair” </a:t>
            </a:r>
            <a:br>
              <a:rPr lang="en-US" dirty="0" smtClean="0"/>
            </a:br>
            <a:r>
              <a:rPr lang="en-US" dirty="0" smtClean="0"/>
              <a:t>in Think-Pair-Share</a:t>
            </a:r>
            <a:endParaRPr lang="en-US" dirty="0"/>
          </a:p>
        </p:txBody>
      </p:sp>
      <p:sp>
        <p:nvSpPr>
          <p:cNvPr id="3" name="Content Placeholder 2"/>
          <p:cNvSpPr>
            <a:spLocks noGrp="1"/>
          </p:cNvSpPr>
          <p:nvPr>
            <p:ph idx="1"/>
          </p:nvPr>
        </p:nvSpPr>
        <p:spPr>
          <a:xfrm>
            <a:off x="2743200" y="1524000"/>
            <a:ext cx="5943600" cy="5181600"/>
          </a:xfrm>
        </p:spPr>
        <p:txBody>
          <a:bodyPr>
            <a:normAutofit fontScale="77500" lnSpcReduction="20000"/>
          </a:bodyPr>
          <a:lstStyle/>
          <a:p>
            <a:r>
              <a:rPr lang="en-US" dirty="0" smtClean="0"/>
              <a:t>To encourage PIES principles in a Think-Pair-Share, try a </a:t>
            </a:r>
            <a:r>
              <a:rPr lang="en-US" b="1" dirty="0" smtClean="0"/>
              <a:t>Timed-Pair-Share.</a:t>
            </a:r>
            <a:r>
              <a:rPr lang="en-US" dirty="0" smtClean="0"/>
              <a:t/>
            </a:r>
            <a:br>
              <a:rPr lang="en-US" dirty="0" smtClean="0"/>
            </a:br>
            <a:endParaRPr lang="en-US" dirty="0" smtClean="0"/>
          </a:p>
          <a:p>
            <a:pPr marL="514350" indent="-514350">
              <a:spcBef>
                <a:spcPts val="1200"/>
              </a:spcBef>
              <a:spcAft>
                <a:spcPts val="1200"/>
              </a:spcAft>
              <a:buFont typeface="+mj-lt"/>
              <a:buAutoNum type="arabicPeriod"/>
            </a:pPr>
            <a:r>
              <a:rPr lang="en-US" dirty="0" smtClean="0"/>
              <a:t>Pairs numbers off </a:t>
            </a:r>
            <a:br>
              <a:rPr lang="en-US" dirty="0" smtClean="0"/>
            </a:br>
            <a:r>
              <a:rPr lang="en-US" dirty="0" smtClean="0"/>
              <a:t>(partner 1 / partner 2)</a:t>
            </a:r>
          </a:p>
          <a:p>
            <a:pPr marL="514350" indent="-514350">
              <a:spcBef>
                <a:spcPts val="1200"/>
              </a:spcBef>
              <a:spcAft>
                <a:spcPts val="1200"/>
              </a:spcAft>
              <a:buFont typeface="+mj-lt"/>
              <a:buAutoNum type="arabicPeriod"/>
            </a:pPr>
            <a:r>
              <a:rPr lang="en-US" dirty="0" smtClean="0"/>
              <a:t>Teacher announces which partner starts</a:t>
            </a:r>
          </a:p>
          <a:p>
            <a:pPr marL="514350" indent="-514350">
              <a:spcBef>
                <a:spcPts val="1200"/>
              </a:spcBef>
              <a:spcAft>
                <a:spcPts val="1200"/>
              </a:spcAft>
              <a:buFont typeface="+mj-lt"/>
              <a:buAutoNum type="arabicPeriod"/>
            </a:pPr>
            <a:r>
              <a:rPr lang="en-US" dirty="0" smtClean="0"/>
              <a:t>First partners speaks for a designated length of time, other partner listens </a:t>
            </a:r>
            <a:br>
              <a:rPr lang="en-US" dirty="0" smtClean="0"/>
            </a:br>
            <a:r>
              <a:rPr lang="en-US" dirty="0" smtClean="0"/>
              <a:t>(can smile and nod, but cannot talk)</a:t>
            </a:r>
          </a:p>
          <a:p>
            <a:pPr marL="514350" indent="-514350">
              <a:spcBef>
                <a:spcPts val="1200"/>
              </a:spcBef>
              <a:spcAft>
                <a:spcPts val="1200"/>
              </a:spcAft>
              <a:buFont typeface="+mj-lt"/>
              <a:buAutoNum type="arabicPeriod"/>
            </a:pPr>
            <a:r>
              <a:rPr lang="en-US" dirty="0" smtClean="0"/>
              <a:t>Switch roles</a:t>
            </a:r>
          </a:p>
          <a:p>
            <a:pPr marL="514350" indent="-514350">
              <a:spcBef>
                <a:spcPts val="1200"/>
              </a:spcBef>
              <a:spcAft>
                <a:spcPts val="1200"/>
              </a:spcAft>
              <a:buFont typeface="+mj-lt"/>
              <a:buAutoNum type="arabicPeriod"/>
            </a:pPr>
            <a:r>
              <a:rPr lang="en-US" dirty="0" smtClean="0"/>
              <a:t>Why not make it a </a:t>
            </a:r>
            <a:r>
              <a:rPr lang="en-US" b="1" dirty="0" smtClean="0"/>
              <a:t>Rally Robin</a:t>
            </a:r>
            <a:r>
              <a:rPr lang="en-US" dirty="0" smtClean="0"/>
              <a:t>, or add a </a:t>
            </a:r>
            <a:r>
              <a:rPr lang="en-US" b="1" dirty="0" smtClean="0"/>
              <a:t>Paraphrase Passport</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 #4</a:t>
            </a:r>
            <a:endParaRPr lang="en-US" dirty="0"/>
          </a:p>
        </p:txBody>
      </p:sp>
      <p:sp>
        <p:nvSpPr>
          <p:cNvPr id="4" name="Content Placeholder 3"/>
          <p:cNvSpPr>
            <a:spLocks noGrp="1"/>
          </p:cNvSpPr>
          <p:nvPr>
            <p:ph idx="1"/>
          </p:nvPr>
        </p:nvSpPr>
        <p:spPr>
          <a:xfrm>
            <a:off x="2743200" y="1600201"/>
            <a:ext cx="5943600" cy="22098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noAutofit/>
          </a:bodyPr>
          <a:lstStyle/>
          <a:p>
            <a:pPr algn="ctr">
              <a:buNone/>
            </a:pPr>
            <a:r>
              <a:rPr lang="en-US" sz="4400" dirty="0" smtClean="0">
                <a:latin typeface="Boopee" pitchFamily="2" charset="0"/>
              </a:rPr>
              <a:t>Learning in groups makes individual assessment and evaluation more challenging.</a:t>
            </a:r>
            <a:endParaRPr lang="en-US" sz="4400" dirty="0">
              <a:latin typeface="Boopee" pitchFamily="2" charset="0"/>
            </a:endParaRPr>
          </a:p>
        </p:txBody>
      </p:sp>
      <p:pic>
        <p:nvPicPr>
          <p:cNvPr id="8195" name="Picture 3"/>
          <p:cNvPicPr>
            <a:picLocks noChangeAspect="1" noChangeArrowheads="1"/>
          </p:cNvPicPr>
          <p:nvPr/>
        </p:nvPicPr>
        <p:blipFill>
          <a:blip r:embed="rId2" cstate="print"/>
          <a:srcRect/>
          <a:stretch>
            <a:fillRect/>
          </a:stretch>
        </p:blipFill>
        <p:spPr bwMode="auto">
          <a:xfrm>
            <a:off x="6781800" y="4419600"/>
            <a:ext cx="2114550" cy="2004282"/>
          </a:xfrm>
          <a:prstGeom prst="rect">
            <a:avLst/>
          </a:prstGeom>
          <a:noFill/>
          <a:ln w="9525">
            <a:noFill/>
            <a:miter lim="800000"/>
            <a:headEnd/>
            <a:tailEnd/>
          </a:ln>
        </p:spPr>
      </p:pic>
      <p:pic>
        <p:nvPicPr>
          <p:cNvPr id="8196" name="Picture 4"/>
          <p:cNvPicPr>
            <a:picLocks noChangeAspect="1" noChangeArrowheads="1"/>
          </p:cNvPicPr>
          <p:nvPr/>
        </p:nvPicPr>
        <p:blipFill>
          <a:blip r:embed="rId3" cstate="print"/>
          <a:srcRect/>
          <a:stretch>
            <a:fillRect/>
          </a:stretch>
        </p:blipFill>
        <p:spPr bwMode="auto">
          <a:xfrm>
            <a:off x="2667000" y="4114800"/>
            <a:ext cx="2952750" cy="2571750"/>
          </a:xfrm>
          <a:prstGeom prst="rect">
            <a:avLst/>
          </a:prstGeom>
          <a:noFill/>
          <a:ln w="9525">
            <a:noFill/>
            <a:miter lim="800000"/>
            <a:headEnd/>
            <a:tailEnd/>
          </a:ln>
        </p:spPr>
      </p:pic>
      <p:grpSp>
        <p:nvGrpSpPr>
          <p:cNvPr id="10" name="Group 9"/>
          <p:cNvGrpSpPr/>
          <p:nvPr/>
        </p:nvGrpSpPr>
        <p:grpSpPr>
          <a:xfrm>
            <a:off x="5761892" y="4870938"/>
            <a:ext cx="990600" cy="1143000"/>
            <a:chOff x="5761892" y="4870938"/>
            <a:chExt cx="990600" cy="1143000"/>
          </a:xfrm>
        </p:grpSpPr>
        <p:sp>
          <p:nvSpPr>
            <p:cNvPr id="8" name="Right Arrow 7"/>
            <p:cNvSpPr/>
            <p:nvPr/>
          </p:nvSpPr>
          <p:spPr>
            <a:xfrm>
              <a:off x="5761892" y="4870938"/>
              <a:ext cx="990600" cy="1143000"/>
            </a:xfrm>
            <a:prstGeom prst="rightArrow">
              <a:avLst/>
            </a:prstGeom>
            <a:solidFill>
              <a:schemeClr val="bg1"/>
            </a:solidFill>
            <a:ln w="57150">
              <a:solidFill>
                <a:schemeClr val="tx1"/>
              </a:solidFill>
            </a:ln>
            <a:effectLst>
              <a:glow rad="101600">
                <a:srgbClr val="FFC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937738" y="5058507"/>
              <a:ext cx="533400" cy="769441"/>
            </a:xfrm>
            <a:prstGeom prst="rect">
              <a:avLst/>
            </a:prstGeom>
            <a:noFill/>
          </p:spPr>
          <p:txBody>
            <a:bodyPr wrap="square" rtlCol="0">
              <a:spAutoFit/>
            </a:bodyPr>
            <a:lstStyle/>
            <a:p>
              <a:r>
                <a:rPr lang="en-US" sz="4400" dirty="0" smtClean="0">
                  <a:latin typeface="Arial Black" pitchFamily="34" charset="0"/>
                </a:rPr>
                <a:t>?</a:t>
              </a:r>
              <a:endParaRPr lang="en-US" sz="4400" dirty="0">
                <a:latin typeface="Arial Black"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fade">
                                      <p:cBhvr>
                                        <p:cTn id="12" dur="500"/>
                                        <p:tgtEl>
                                          <p:spTgt spid="8196"/>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8195"/>
                                        </p:tgtEl>
                                        <p:attrNameLst>
                                          <p:attrName>style.visibility</p:attrName>
                                        </p:attrNameLst>
                                      </p:cBhvr>
                                      <p:to>
                                        <p:strVal val="visible"/>
                                      </p:to>
                                    </p:set>
                                    <p:animEffect transition="in" filter="fade">
                                      <p:cBhvr>
                                        <p:cTn id="20"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1371600"/>
          </a:xfrm>
        </p:spPr>
        <p:txBody>
          <a:bodyPr>
            <a:normAutofit fontScale="90000"/>
          </a:bodyPr>
          <a:lstStyle/>
          <a:p>
            <a:r>
              <a:rPr lang="en-US" dirty="0" smtClean="0"/>
              <a:t>Debunking Misconception #4</a:t>
            </a:r>
            <a:br>
              <a:rPr lang="en-US" dirty="0" smtClean="0"/>
            </a:br>
            <a:r>
              <a:rPr lang="en-US" sz="2700" b="0" dirty="0" smtClean="0"/>
              <a:t> Learning in groups makes individual assessment and evaluation more challenging.</a:t>
            </a:r>
            <a:endParaRPr lang="en-US" sz="2700" b="0" dirty="0"/>
          </a:p>
        </p:txBody>
      </p:sp>
      <p:sp>
        <p:nvSpPr>
          <p:cNvPr id="3" name="Content Placeholder 2"/>
          <p:cNvSpPr>
            <a:spLocks noGrp="1"/>
          </p:cNvSpPr>
          <p:nvPr>
            <p:ph idx="1"/>
          </p:nvPr>
        </p:nvSpPr>
        <p:spPr>
          <a:xfrm>
            <a:off x="2743200" y="2209800"/>
            <a:ext cx="5943600" cy="4114800"/>
          </a:xfrm>
        </p:spPr>
        <p:txBody>
          <a:bodyPr/>
          <a:lstStyle/>
          <a:p>
            <a:r>
              <a:rPr lang="en-US" dirty="0" smtClean="0"/>
              <a:t>If collaborative learning truly does enhance student learning, should they not perform better on assessments we are already using?</a:t>
            </a:r>
          </a:p>
          <a:p>
            <a:pPr lvl="1"/>
            <a:r>
              <a:rPr lang="en-US" dirty="0" smtClean="0"/>
              <a:t>How can we make assessments match instruction in a collaborative class?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1371600"/>
          </a:xfrm>
        </p:spPr>
        <p:txBody>
          <a:bodyPr>
            <a:normAutofit fontScale="90000"/>
          </a:bodyPr>
          <a:lstStyle/>
          <a:p>
            <a:r>
              <a:rPr lang="en-US" dirty="0" smtClean="0"/>
              <a:t>Debunking Misconception #4</a:t>
            </a:r>
            <a:br>
              <a:rPr lang="en-US" dirty="0" smtClean="0"/>
            </a:br>
            <a:r>
              <a:rPr lang="en-US" sz="2700" b="0" dirty="0" smtClean="0"/>
              <a:t> Learning in groups makes individual assessment and evaluation more challenging.</a:t>
            </a:r>
            <a:endParaRPr lang="en-US" sz="2700" b="0" dirty="0"/>
          </a:p>
        </p:txBody>
      </p:sp>
      <p:sp>
        <p:nvSpPr>
          <p:cNvPr id="3" name="Content Placeholder 2"/>
          <p:cNvSpPr>
            <a:spLocks noGrp="1"/>
          </p:cNvSpPr>
          <p:nvPr>
            <p:ph idx="1"/>
          </p:nvPr>
        </p:nvSpPr>
        <p:spPr>
          <a:xfrm>
            <a:off x="2743200" y="1905000"/>
            <a:ext cx="5943600" cy="4648200"/>
          </a:xfrm>
        </p:spPr>
        <p:txBody>
          <a:bodyPr>
            <a:normAutofit/>
          </a:bodyPr>
          <a:lstStyle/>
          <a:p>
            <a:pPr>
              <a:spcBef>
                <a:spcPts val="1200"/>
              </a:spcBef>
              <a:spcAft>
                <a:spcPts val="1200"/>
              </a:spcAft>
            </a:pPr>
            <a:r>
              <a:rPr lang="en-US" dirty="0" smtClean="0"/>
              <a:t>Collaborative learning </a:t>
            </a:r>
            <a:r>
              <a:rPr lang="en-US" u="sng" dirty="0" smtClean="0"/>
              <a:t>IS</a:t>
            </a:r>
            <a:r>
              <a:rPr lang="en-US" dirty="0" smtClean="0"/>
              <a:t> assessment!</a:t>
            </a:r>
          </a:p>
          <a:p>
            <a:pPr>
              <a:spcBef>
                <a:spcPts val="1200"/>
              </a:spcBef>
              <a:spcAft>
                <a:spcPts val="1200"/>
              </a:spcAft>
            </a:pPr>
            <a:r>
              <a:rPr lang="en-US" dirty="0" smtClean="0"/>
              <a:t>Well planned collaborative learning structures have built in assessment, both peer and teacher</a:t>
            </a:r>
          </a:p>
          <a:p>
            <a:pPr>
              <a:spcBef>
                <a:spcPts val="1200"/>
              </a:spcBef>
              <a:spcAft>
                <a:spcPts val="1200"/>
              </a:spcAft>
            </a:pPr>
            <a:r>
              <a:rPr lang="en-US" dirty="0" smtClean="0"/>
              <a:t>Immediate feedback and remediation by peers!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5943600" cy="1371600"/>
          </a:xfrm>
        </p:spPr>
        <p:txBody>
          <a:bodyPr>
            <a:normAutofit fontScale="90000"/>
          </a:bodyPr>
          <a:lstStyle/>
          <a:p>
            <a:r>
              <a:rPr lang="en-US" dirty="0" smtClean="0"/>
              <a:t>Debunking Misconception #4</a:t>
            </a:r>
            <a:br>
              <a:rPr lang="en-US" dirty="0" smtClean="0"/>
            </a:br>
            <a:r>
              <a:rPr lang="en-US" sz="2700" b="0" dirty="0" smtClean="0"/>
              <a:t> Learning in groups makes individual assessment and evaluation more challenging.</a:t>
            </a:r>
            <a:endParaRPr lang="en-US" sz="2700" b="0" dirty="0"/>
          </a:p>
        </p:txBody>
      </p:sp>
      <p:sp>
        <p:nvSpPr>
          <p:cNvPr id="3" name="Content Placeholder 2"/>
          <p:cNvSpPr>
            <a:spLocks noGrp="1"/>
          </p:cNvSpPr>
          <p:nvPr>
            <p:ph idx="1"/>
          </p:nvPr>
        </p:nvSpPr>
        <p:spPr>
          <a:xfrm>
            <a:off x="2743200" y="1905000"/>
            <a:ext cx="5943600" cy="4648200"/>
          </a:xfrm>
        </p:spPr>
        <p:txBody>
          <a:bodyPr>
            <a:normAutofit fontScale="92500"/>
          </a:bodyPr>
          <a:lstStyle/>
          <a:p>
            <a:pPr>
              <a:spcBef>
                <a:spcPts val="1200"/>
              </a:spcBef>
              <a:spcAft>
                <a:spcPts val="1200"/>
              </a:spcAft>
            </a:pPr>
            <a:r>
              <a:rPr lang="en-US" dirty="0" smtClean="0"/>
              <a:t>To encourage accountability, groups often produce a final product.</a:t>
            </a:r>
          </a:p>
          <a:p>
            <a:pPr lvl="1">
              <a:spcBef>
                <a:spcPts val="1200"/>
              </a:spcBef>
              <a:spcAft>
                <a:spcPts val="1200"/>
              </a:spcAft>
            </a:pPr>
            <a:r>
              <a:rPr lang="en-US" dirty="0" err="1" smtClean="0"/>
              <a:t>Eg</a:t>
            </a:r>
            <a:r>
              <a:rPr lang="en-US" dirty="0" smtClean="0"/>
              <a:t>. Hand in placemat.  Assess group participation, evaluate group summary in the center</a:t>
            </a:r>
          </a:p>
          <a:p>
            <a:pPr lvl="1">
              <a:spcBef>
                <a:spcPts val="1200"/>
              </a:spcBef>
              <a:spcAft>
                <a:spcPts val="1200"/>
              </a:spcAft>
            </a:pPr>
            <a:r>
              <a:rPr lang="en-US" dirty="0" smtClean="0"/>
              <a:t>Group collaboratively designs and performs lab.  Individual lab reports evaluated.  (</a:t>
            </a:r>
            <a:r>
              <a:rPr lang="en-US" dirty="0" err="1" smtClean="0"/>
              <a:t>colour</a:t>
            </a:r>
            <a:r>
              <a:rPr lang="en-US" dirty="0" smtClean="0"/>
              <a:t> coded process)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6019800" cy="1219200"/>
          </a:xfrm>
        </p:spPr>
        <p:txBody>
          <a:bodyPr>
            <a:normAutofit fontScale="90000"/>
          </a:bodyPr>
          <a:lstStyle/>
          <a:p>
            <a:r>
              <a:rPr lang="en-US" dirty="0" smtClean="0"/>
              <a:t>Homogeneous, Heterogeneous or Random Groupings?</a:t>
            </a:r>
            <a:endParaRPr lang="en-US" dirty="0"/>
          </a:p>
        </p:txBody>
      </p:sp>
      <p:sp>
        <p:nvSpPr>
          <p:cNvPr id="3" name="Content Placeholder 2"/>
          <p:cNvSpPr>
            <a:spLocks noGrp="1"/>
          </p:cNvSpPr>
          <p:nvPr>
            <p:ph idx="1"/>
          </p:nvPr>
        </p:nvSpPr>
        <p:spPr>
          <a:xfrm>
            <a:off x="2819400" y="3276600"/>
            <a:ext cx="5943600" cy="609600"/>
          </a:xfrm>
        </p:spPr>
        <p:txBody>
          <a:bodyPr/>
          <a:lstStyle/>
          <a:p>
            <a:r>
              <a:rPr lang="en-US" dirty="0" smtClean="0"/>
              <a:t>Each has pros and cons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152400"/>
            <a:ext cx="6019800" cy="1219200"/>
          </a:xfrm>
        </p:spPr>
        <p:txBody>
          <a:bodyPr>
            <a:normAutofit/>
          </a:bodyPr>
          <a:lstStyle/>
          <a:p>
            <a:r>
              <a:rPr lang="en-US" dirty="0" smtClean="0"/>
              <a:t>Grouping by Opinion</a:t>
            </a:r>
            <a:endParaRPr lang="en-US" dirty="0"/>
          </a:p>
        </p:txBody>
      </p:sp>
      <p:sp>
        <p:nvSpPr>
          <p:cNvPr id="3" name="Content Placeholder 2"/>
          <p:cNvSpPr>
            <a:spLocks noGrp="1"/>
          </p:cNvSpPr>
          <p:nvPr>
            <p:ph idx="1"/>
          </p:nvPr>
        </p:nvSpPr>
        <p:spPr>
          <a:xfrm>
            <a:off x="2743200" y="1600201"/>
            <a:ext cx="5943600" cy="2133599"/>
          </a:xfrm>
        </p:spPr>
        <p:txBody>
          <a:bodyPr>
            <a:normAutofit fontScale="85000" lnSpcReduction="10000"/>
          </a:bodyPr>
          <a:lstStyle/>
          <a:p>
            <a:r>
              <a:rPr lang="en-US" dirty="0" smtClean="0"/>
              <a:t>Present an issue (</a:t>
            </a:r>
            <a:r>
              <a:rPr lang="en-US" dirty="0" err="1" smtClean="0"/>
              <a:t>eg</a:t>
            </a:r>
            <a:r>
              <a:rPr lang="en-US" dirty="0" smtClean="0"/>
              <a:t>. GMOs, </a:t>
            </a:r>
            <a:r>
              <a:rPr lang="en-US" dirty="0" err="1" smtClean="0"/>
              <a:t>Stemcells</a:t>
            </a:r>
            <a:r>
              <a:rPr lang="en-US" dirty="0" smtClean="0"/>
              <a:t>)</a:t>
            </a:r>
          </a:p>
          <a:p>
            <a:r>
              <a:rPr lang="en-US" dirty="0" smtClean="0"/>
              <a:t>Students physically arrange themselves along a </a:t>
            </a:r>
            <a:r>
              <a:rPr lang="en-US" dirty="0" err="1" smtClean="0"/>
              <a:t>continum</a:t>
            </a:r>
            <a:r>
              <a:rPr lang="en-US" dirty="0" smtClean="0"/>
              <a:t> of opinion</a:t>
            </a:r>
          </a:p>
          <a:p>
            <a:r>
              <a:rPr lang="en-US" b="1" dirty="0" smtClean="0"/>
              <a:t>Fold the Line</a:t>
            </a:r>
            <a:endParaRPr lang="en-US" b="1" dirty="0"/>
          </a:p>
        </p:txBody>
      </p:sp>
      <p:grpSp>
        <p:nvGrpSpPr>
          <p:cNvPr id="19" name="Group 18"/>
          <p:cNvGrpSpPr/>
          <p:nvPr/>
        </p:nvGrpSpPr>
        <p:grpSpPr>
          <a:xfrm>
            <a:off x="3048000" y="3810000"/>
            <a:ext cx="5334000" cy="381000"/>
            <a:chOff x="3048000" y="3810000"/>
            <a:chExt cx="5334000" cy="381000"/>
          </a:xfrm>
        </p:grpSpPr>
        <p:sp>
          <p:nvSpPr>
            <p:cNvPr id="4" name="TextBox 3"/>
            <p:cNvSpPr txBox="1"/>
            <p:nvPr/>
          </p:nvSpPr>
          <p:spPr>
            <a:xfrm>
              <a:off x="3048000" y="3810000"/>
              <a:ext cx="762000" cy="381000"/>
            </a:xfrm>
            <a:prstGeom prst="rect">
              <a:avLst/>
            </a:prstGeom>
            <a:noFill/>
          </p:spPr>
          <p:txBody>
            <a:bodyPr wrap="square" rtlCol="0">
              <a:spAutoFit/>
            </a:bodyPr>
            <a:lstStyle/>
            <a:p>
              <a:r>
                <a:rPr lang="en-US" dirty="0" smtClean="0"/>
                <a:t>Agree</a:t>
              </a:r>
              <a:endParaRPr lang="en-US" dirty="0"/>
            </a:p>
          </p:txBody>
        </p:sp>
        <p:sp>
          <p:nvSpPr>
            <p:cNvPr id="5" name="TextBox 4"/>
            <p:cNvSpPr txBox="1"/>
            <p:nvPr/>
          </p:nvSpPr>
          <p:spPr>
            <a:xfrm>
              <a:off x="7391400" y="3810000"/>
              <a:ext cx="990600" cy="369332"/>
            </a:xfrm>
            <a:prstGeom prst="rect">
              <a:avLst/>
            </a:prstGeom>
            <a:noFill/>
          </p:spPr>
          <p:txBody>
            <a:bodyPr wrap="square" rtlCol="0">
              <a:spAutoFit/>
            </a:bodyPr>
            <a:lstStyle/>
            <a:p>
              <a:r>
                <a:rPr lang="en-US" dirty="0" smtClean="0"/>
                <a:t>Disagree</a:t>
              </a:r>
              <a:endParaRPr lang="en-US" dirty="0"/>
            </a:p>
          </p:txBody>
        </p:sp>
        <p:sp>
          <p:nvSpPr>
            <p:cNvPr id="6" name="TextBox 5"/>
            <p:cNvSpPr txBox="1"/>
            <p:nvPr/>
          </p:nvSpPr>
          <p:spPr>
            <a:xfrm>
              <a:off x="5105400" y="3810000"/>
              <a:ext cx="990600" cy="369332"/>
            </a:xfrm>
            <a:prstGeom prst="rect">
              <a:avLst/>
            </a:prstGeom>
            <a:noFill/>
          </p:spPr>
          <p:txBody>
            <a:bodyPr wrap="square" rtlCol="0">
              <a:spAutoFit/>
            </a:bodyPr>
            <a:lstStyle/>
            <a:p>
              <a:r>
                <a:rPr lang="en-US" dirty="0" smtClean="0"/>
                <a:t>Neutral</a:t>
              </a:r>
              <a:endParaRPr lang="en-US" dirty="0"/>
            </a:p>
          </p:txBody>
        </p:sp>
      </p:grpSp>
      <p:grpSp>
        <p:nvGrpSpPr>
          <p:cNvPr id="18" name="Group 17"/>
          <p:cNvGrpSpPr/>
          <p:nvPr/>
        </p:nvGrpSpPr>
        <p:grpSpPr>
          <a:xfrm>
            <a:off x="3124200" y="4343400"/>
            <a:ext cx="2514600" cy="381000"/>
            <a:chOff x="3124200" y="4343400"/>
            <a:chExt cx="2514600" cy="381000"/>
          </a:xfrm>
        </p:grpSpPr>
        <p:sp>
          <p:nvSpPr>
            <p:cNvPr id="7" name="Rounded Rectangle 6"/>
            <p:cNvSpPr/>
            <p:nvPr/>
          </p:nvSpPr>
          <p:spPr>
            <a:xfrm>
              <a:off x="3124200" y="4343400"/>
              <a:ext cx="381000" cy="38100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1</a:t>
              </a:r>
              <a:endParaRPr lang="en-US" dirty="0">
                <a:effectLst>
                  <a:outerShdw blurRad="50800" dist="38100" dir="2700000" algn="tl" rotWithShape="0">
                    <a:prstClr val="black">
                      <a:alpha val="40000"/>
                    </a:prstClr>
                  </a:outerShdw>
                </a:effectLst>
              </a:endParaRPr>
            </a:p>
          </p:txBody>
        </p:sp>
        <p:sp>
          <p:nvSpPr>
            <p:cNvPr id="8" name="Rounded Rectangle 7"/>
            <p:cNvSpPr/>
            <p:nvPr/>
          </p:nvSpPr>
          <p:spPr>
            <a:xfrm>
              <a:off x="3657600" y="4343400"/>
              <a:ext cx="3810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2</a:t>
              </a:r>
              <a:endParaRPr lang="en-US" dirty="0">
                <a:effectLst>
                  <a:outerShdw blurRad="50800" dist="38100" dir="2700000" algn="tl" rotWithShape="0">
                    <a:prstClr val="black">
                      <a:alpha val="40000"/>
                    </a:prstClr>
                  </a:outerShdw>
                </a:effectLst>
              </a:endParaRPr>
            </a:p>
          </p:txBody>
        </p:sp>
        <p:sp>
          <p:nvSpPr>
            <p:cNvPr id="9" name="Rounded Rectangle 8"/>
            <p:cNvSpPr/>
            <p:nvPr/>
          </p:nvSpPr>
          <p:spPr>
            <a:xfrm>
              <a:off x="4191000" y="4343400"/>
              <a:ext cx="381000" cy="381000"/>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3</a:t>
              </a:r>
              <a:endParaRPr lang="en-US" dirty="0">
                <a:effectLst>
                  <a:outerShdw blurRad="50800" dist="38100" dir="2700000" algn="tl" rotWithShape="0">
                    <a:prstClr val="black">
                      <a:alpha val="40000"/>
                    </a:prstClr>
                  </a:outerShdw>
                </a:effectLst>
              </a:endParaRPr>
            </a:p>
          </p:txBody>
        </p:sp>
        <p:sp>
          <p:nvSpPr>
            <p:cNvPr id="10" name="Rounded Rectangle 9"/>
            <p:cNvSpPr/>
            <p:nvPr/>
          </p:nvSpPr>
          <p:spPr>
            <a:xfrm>
              <a:off x="4724400" y="4343400"/>
              <a:ext cx="381000" cy="381000"/>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4</a:t>
              </a:r>
              <a:endParaRPr lang="en-US" dirty="0">
                <a:effectLst>
                  <a:outerShdw blurRad="50800" dist="38100" dir="2700000" algn="tl" rotWithShape="0">
                    <a:prstClr val="black">
                      <a:alpha val="40000"/>
                    </a:prstClr>
                  </a:outerShdw>
                </a:effectLst>
              </a:endParaRPr>
            </a:p>
          </p:txBody>
        </p:sp>
        <p:sp>
          <p:nvSpPr>
            <p:cNvPr id="11" name="Rounded Rectangle 10"/>
            <p:cNvSpPr/>
            <p:nvPr/>
          </p:nvSpPr>
          <p:spPr>
            <a:xfrm>
              <a:off x="5257800" y="4343400"/>
              <a:ext cx="381000" cy="381000"/>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5</a:t>
              </a:r>
              <a:endParaRPr lang="en-US" dirty="0">
                <a:effectLst>
                  <a:outerShdw blurRad="50800" dist="38100" dir="2700000" algn="tl" rotWithShape="0">
                    <a:prstClr val="black">
                      <a:alpha val="40000"/>
                    </a:prstClr>
                  </a:outerShdw>
                </a:effectLst>
              </a:endParaRPr>
            </a:p>
          </p:txBody>
        </p:sp>
      </p:grpSp>
      <p:grpSp>
        <p:nvGrpSpPr>
          <p:cNvPr id="17" name="Group 16"/>
          <p:cNvGrpSpPr/>
          <p:nvPr/>
        </p:nvGrpSpPr>
        <p:grpSpPr>
          <a:xfrm>
            <a:off x="5791200" y="4343400"/>
            <a:ext cx="2514600" cy="381000"/>
            <a:chOff x="5791200" y="4343400"/>
            <a:chExt cx="2514600" cy="381000"/>
          </a:xfrm>
        </p:grpSpPr>
        <p:sp>
          <p:nvSpPr>
            <p:cNvPr id="12" name="Rounded Rectangle 11"/>
            <p:cNvSpPr/>
            <p:nvPr/>
          </p:nvSpPr>
          <p:spPr>
            <a:xfrm>
              <a:off x="5791200" y="4343400"/>
              <a:ext cx="381000" cy="381000"/>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6</a:t>
              </a:r>
              <a:endParaRPr lang="en-US" dirty="0">
                <a:effectLst>
                  <a:outerShdw blurRad="50800" dist="38100" dir="2700000" algn="tl" rotWithShape="0">
                    <a:prstClr val="black">
                      <a:alpha val="40000"/>
                    </a:prstClr>
                  </a:outerShdw>
                </a:effectLst>
              </a:endParaRPr>
            </a:p>
          </p:txBody>
        </p:sp>
        <p:sp>
          <p:nvSpPr>
            <p:cNvPr id="13" name="Rounded Rectangle 12"/>
            <p:cNvSpPr/>
            <p:nvPr/>
          </p:nvSpPr>
          <p:spPr>
            <a:xfrm>
              <a:off x="6324600" y="4343400"/>
              <a:ext cx="381000" cy="381000"/>
            </a:xfrm>
            <a:prstGeom prst="roundRect">
              <a:avLst/>
            </a:prstGeom>
            <a:solidFill>
              <a:schemeClr val="accent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7</a:t>
              </a:r>
              <a:endParaRPr lang="en-US" dirty="0">
                <a:effectLst>
                  <a:outerShdw blurRad="50800" dist="38100" dir="2700000" algn="tl" rotWithShape="0">
                    <a:prstClr val="black">
                      <a:alpha val="40000"/>
                    </a:prstClr>
                  </a:outerShdw>
                </a:effectLst>
              </a:endParaRPr>
            </a:p>
          </p:txBody>
        </p:sp>
        <p:sp>
          <p:nvSpPr>
            <p:cNvPr id="14" name="Rounded Rectangle 13"/>
            <p:cNvSpPr/>
            <p:nvPr/>
          </p:nvSpPr>
          <p:spPr>
            <a:xfrm>
              <a:off x="6858000" y="4343400"/>
              <a:ext cx="381000" cy="381000"/>
            </a:xfrm>
            <a:prstGeom prst="round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8</a:t>
              </a:r>
              <a:endParaRPr lang="en-US" dirty="0">
                <a:effectLst>
                  <a:outerShdw blurRad="50800" dist="38100" dir="2700000" algn="tl" rotWithShape="0">
                    <a:prstClr val="black">
                      <a:alpha val="40000"/>
                    </a:prstClr>
                  </a:outerShdw>
                </a:effectLst>
              </a:endParaRPr>
            </a:p>
          </p:txBody>
        </p:sp>
        <p:sp>
          <p:nvSpPr>
            <p:cNvPr id="15" name="Rounded Rectangle 14"/>
            <p:cNvSpPr/>
            <p:nvPr/>
          </p:nvSpPr>
          <p:spPr>
            <a:xfrm>
              <a:off x="7391400" y="4343400"/>
              <a:ext cx="381000" cy="3810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50800" dist="38100" dir="2700000" algn="tl" rotWithShape="0">
                      <a:prstClr val="black">
                        <a:alpha val="40000"/>
                      </a:prstClr>
                    </a:outerShdw>
                  </a:effectLst>
                </a:rPr>
                <a:t>9</a:t>
              </a:r>
              <a:endParaRPr lang="en-US" dirty="0">
                <a:effectLst>
                  <a:outerShdw blurRad="50800" dist="38100" dir="2700000" algn="tl" rotWithShape="0">
                    <a:prstClr val="black">
                      <a:alpha val="40000"/>
                    </a:prstClr>
                  </a:outerShdw>
                </a:effectLst>
              </a:endParaRPr>
            </a:p>
          </p:txBody>
        </p:sp>
        <p:sp>
          <p:nvSpPr>
            <p:cNvPr id="16" name="Rounded Rectangle 15"/>
            <p:cNvSpPr/>
            <p:nvPr/>
          </p:nvSpPr>
          <p:spPr>
            <a:xfrm>
              <a:off x="7924800" y="4343400"/>
              <a:ext cx="381000" cy="3810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effectLst>
                    <a:outerShdw blurRad="50800" dist="38100" dir="2700000" algn="tl" rotWithShape="0">
                      <a:prstClr val="black">
                        <a:alpha val="40000"/>
                      </a:prstClr>
                    </a:outerShdw>
                  </a:effectLst>
                </a:rPr>
                <a:t>10</a:t>
              </a:r>
              <a:endParaRPr lang="en-US" dirty="0">
                <a:effectLst>
                  <a:outerShdw blurRad="50800" dist="38100" dir="2700000" algn="tl" rotWithShape="0">
                    <a:prstClr val="black">
                      <a:alpha val="40000"/>
                    </a:prst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19"/>
                                        </p:tgtEl>
                                        <p:attrNameLst>
                                          <p:attrName>style.visibility</p:attrName>
                                        </p:attrNameLst>
                                      </p:cBhvr>
                                      <p:to>
                                        <p:strVal val="hidden"/>
                                      </p:to>
                                    </p:set>
                                  </p:childTnLst>
                                </p:cTn>
                              </p:par>
                            </p:childTnLst>
                          </p:cTn>
                        </p:par>
                        <p:par>
                          <p:cTn id="20" fill="hold">
                            <p:stCondLst>
                              <p:cond delay="0"/>
                            </p:stCondLst>
                            <p:childTnLst>
                              <p:par>
                                <p:cTn id="21" presetID="0" presetClass="path" presetSubtype="0" accel="50000" decel="50000" fill="hold" nodeType="afterEffect">
                                  <p:stCondLst>
                                    <p:cond delay="0"/>
                                  </p:stCondLst>
                                  <p:childTnLst>
                                    <p:animMotion origin="layout" path="M 3.33333E-6 -1.11111E-6 L 0.1375 -1.11111E-6 " pathEditMode="relative" rAng="0" ptsTypes="AA">
                                      <p:cBhvr>
                                        <p:cTn id="22" dur="2000" fill="hold"/>
                                        <p:tgtEl>
                                          <p:spTgt spid="18"/>
                                        </p:tgtEl>
                                        <p:attrNameLst>
                                          <p:attrName>ppt_x</p:attrName>
                                          <p:attrName>ppt_y</p:attrName>
                                        </p:attrNameLst>
                                      </p:cBhvr>
                                      <p:rCtr x="69" y="0"/>
                                    </p:animMotion>
                                  </p:childTnLst>
                                </p:cTn>
                              </p:par>
                              <p:par>
                                <p:cTn id="23" presetID="0" presetClass="path" presetSubtype="0" accel="50000" decel="50000" fill="hold" nodeType="withEffect">
                                  <p:stCondLst>
                                    <p:cond delay="0"/>
                                  </p:stCondLst>
                                  <p:childTnLst>
                                    <p:animMotion origin="layout" path="M -3.33333E-6 -1.11111E-6 L -3.33333E-6 0.07778 L -0.15416 0.07778 " pathEditMode="relative" rAng="0" ptsTypes="AAA">
                                      <p:cBhvr>
                                        <p:cTn id="24" dur="2000" fill="hold"/>
                                        <p:tgtEl>
                                          <p:spTgt spid="17"/>
                                        </p:tgtEl>
                                        <p:attrNameLst>
                                          <p:attrName>ppt_x</p:attrName>
                                          <p:attrName>ppt_y</p:attrName>
                                        </p:attrNameLst>
                                      </p:cBhvr>
                                      <p:rCtr x="-77" y="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74638"/>
            <a:ext cx="5943600" cy="868362"/>
          </a:xfrm>
        </p:spPr>
        <p:txBody>
          <a:bodyPr/>
          <a:lstStyle/>
          <a:p>
            <a:r>
              <a:rPr lang="en-US" dirty="0" smtClean="0"/>
              <a:t>Leadership</a:t>
            </a:r>
            <a:endParaRPr lang="en-US" dirty="0"/>
          </a:p>
        </p:txBody>
      </p:sp>
      <p:sp>
        <p:nvSpPr>
          <p:cNvPr id="3" name="Content Placeholder 2"/>
          <p:cNvSpPr>
            <a:spLocks noGrp="1"/>
          </p:cNvSpPr>
          <p:nvPr>
            <p:ph idx="1"/>
          </p:nvPr>
        </p:nvSpPr>
        <p:spPr>
          <a:xfrm>
            <a:off x="2667000" y="1371600"/>
            <a:ext cx="6248400" cy="5257800"/>
          </a:xfrm>
        </p:spPr>
        <p:txBody>
          <a:bodyPr>
            <a:normAutofit lnSpcReduction="10000"/>
          </a:bodyPr>
          <a:lstStyle/>
          <a:p>
            <a:r>
              <a:rPr lang="en-US" dirty="0" smtClean="0"/>
              <a:t>Is it enough just to do this in your class?</a:t>
            </a:r>
          </a:p>
          <a:p>
            <a:pPr lvl="1">
              <a:spcBef>
                <a:spcPts val="1200"/>
              </a:spcBef>
              <a:spcAft>
                <a:spcPts val="1200"/>
              </a:spcAft>
            </a:pPr>
            <a:r>
              <a:rPr lang="en-US" dirty="0" smtClean="0"/>
              <a:t> encourage others in your department</a:t>
            </a:r>
            <a:r>
              <a:rPr lang="en-US" dirty="0"/>
              <a:t> </a:t>
            </a:r>
            <a:r>
              <a:rPr lang="en-US" dirty="0" smtClean="0"/>
              <a:t>to experiment with you</a:t>
            </a:r>
          </a:p>
          <a:p>
            <a:pPr lvl="1">
              <a:spcBef>
                <a:spcPts val="1200"/>
              </a:spcBef>
              <a:spcAft>
                <a:spcPts val="1200"/>
              </a:spcAft>
            </a:pPr>
            <a:r>
              <a:rPr lang="en-US" dirty="0" smtClean="0"/>
              <a:t> encourage a change in classroom setup</a:t>
            </a:r>
          </a:p>
          <a:p>
            <a:pPr lvl="1">
              <a:spcBef>
                <a:spcPts val="1200"/>
              </a:spcBef>
              <a:spcAft>
                <a:spcPts val="1200"/>
              </a:spcAft>
            </a:pPr>
            <a:r>
              <a:rPr lang="en-US" dirty="0" smtClean="0"/>
              <a:t>Explain not only how, but WHY</a:t>
            </a:r>
          </a:p>
          <a:p>
            <a:pPr lvl="1">
              <a:spcBef>
                <a:spcPts val="1200"/>
              </a:spcBef>
              <a:spcAft>
                <a:spcPts val="1200"/>
              </a:spcAft>
            </a:pPr>
            <a:r>
              <a:rPr lang="en-US" dirty="0" smtClean="0"/>
              <a:t>When you get comfortable, contact board science coordinator and make your class a demo class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p:cNvSpPr/>
          <p:nvPr/>
        </p:nvSpPr>
        <p:spPr>
          <a:xfrm>
            <a:off x="3124200" y="2057400"/>
            <a:ext cx="3916680" cy="12192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4000" b="1" dirty="0" smtClean="0">
                <a:latin typeface="Boopee" pitchFamily="2" charset="0"/>
              </a:rPr>
              <a:t>Value of </a:t>
            </a:r>
            <a:br>
              <a:rPr lang="en-US" sz="4000" b="1" dirty="0" smtClean="0">
                <a:latin typeface="Boopee" pitchFamily="2" charset="0"/>
              </a:rPr>
            </a:br>
            <a:r>
              <a:rPr lang="en-US" sz="4000" b="1" dirty="0" smtClean="0">
                <a:latin typeface="Boopee" pitchFamily="2" charset="0"/>
              </a:rPr>
              <a:t>Collaborative Learning</a:t>
            </a:r>
            <a:endParaRPr lang="en-US" sz="4000" b="1" dirty="0">
              <a:latin typeface="Boopee" pitchFamily="2" charset="0"/>
            </a:endParaRPr>
          </a:p>
        </p:txBody>
      </p:sp>
      <p:sp>
        <p:nvSpPr>
          <p:cNvPr id="5" name="Flowchart: Alternate Process 4"/>
          <p:cNvSpPr/>
          <p:nvPr/>
        </p:nvSpPr>
        <p:spPr>
          <a:xfrm>
            <a:off x="533400" y="1066800"/>
            <a:ext cx="2133600" cy="762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Student Centered</a:t>
            </a:r>
            <a:endParaRPr lang="en-US" sz="2400" dirty="0">
              <a:latin typeface="Boopee" pitchFamily="2" charset="0"/>
            </a:endParaRPr>
          </a:p>
        </p:txBody>
      </p:sp>
      <p:sp>
        <p:nvSpPr>
          <p:cNvPr id="6" name="Flowchart: Alternate Process 5"/>
          <p:cNvSpPr/>
          <p:nvPr/>
        </p:nvSpPr>
        <p:spPr>
          <a:xfrm>
            <a:off x="5943600" y="4038600"/>
            <a:ext cx="2743200" cy="1295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Increased student involvement / interest</a:t>
            </a:r>
            <a:endParaRPr lang="en-US" sz="2400" dirty="0">
              <a:latin typeface="Boopee" pitchFamily="2" charset="0"/>
            </a:endParaRPr>
          </a:p>
        </p:txBody>
      </p:sp>
      <p:sp>
        <p:nvSpPr>
          <p:cNvPr id="7" name="Flowchart: Alternate Process 6"/>
          <p:cNvSpPr/>
          <p:nvPr/>
        </p:nvSpPr>
        <p:spPr>
          <a:xfrm>
            <a:off x="228600" y="2362200"/>
            <a:ext cx="2133600" cy="762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Peer teaching / assessment</a:t>
            </a:r>
            <a:endParaRPr lang="en-US" sz="2400" dirty="0">
              <a:latin typeface="Boopee" pitchFamily="2" charset="0"/>
            </a:endParaRPr>
          </a:p>
        </p:txBody>
      </p:sp>
      <p:sp>
        <p:nvSpPr>
          <p:cNvPr id="8" name="Flowchart: Alternate Process 7"/>
          <p:cNvSpPr/>
          <p:nvPr/>
        </p:nvSpPr>
        <p:spPr>
          <a:xfrm>
            <a:off x="5943600" y="228600"/>
            <a:ext cx="2667000" cy="14478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Socialization – increased value on </a:t>
            </a:r>
            <a:r>
              <a:rPr lang="en-US" sz="2400" i="1" dirty="0" smtClean="0">
                <a:latin typeface="Boopee" pitchFamily="2" charset="0"/>
              </a:rPr>
              <a:t>interpersonal intelligence</a:t>
            </a:r>
            <a:endParaRPr lang="en-US" sz="2400" i="1" dirty="0">
              <a:latin typeface="Boopee" pitchFamily="2" charset="0"/>
            </a:endParaRPr>
          </a:p>
        </p:txBody>
      </p:sp>
      <p:sp>
        <p:nvSpPr>
          <p:cNvPr id="10" name="Flowchart: Alternate Process 9"/>
          <p:cNvSpPr/>
          <p:nvPr/>
        </p:nvSpPr>
        <p:spPr>
          <a:xfrm>
            <a:off x="2971800" y="228600"/>
            <a:ext cx="2560320" cy="1143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Students are accountable for learning in class</a:t>
            </a:r>
            <a:endParaRPr lang="en-US" sz="2400" dirty="0">
              <a:latin typeface="Boopee" pitchFamily="2" charset="0"/>
            </a:endParaRPr>
          </a:p>
        </p:txBody>
      </p:sp>
      <p:sp>
        <p:nvSpPr>
          <p:cNvPr id="11" name="Flowchart: Alternate Process 10"/>
          <p:cNvSpPr/>
          <p:nvPr/>
        </p:nvSpPr>
        <p:spPr>
          <a:xfrm>
            <a:off x="457200" y="3733800"/>
            <a:ext cx="4953000" cy="2819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r>
              <a:rPr lang="en-US" sz="2400" dirty="0" smtClean="0">
                <a:latin typeface="Boopee" pitchFamily="2" charset="0"/>
              </a:rPr>
              <a:t>“The research on how the brain thinks and the emergence of knowledge regarding intelligence, creativity, and learning styles all argue that social interaction is critical in the development of intelligent behaviour.” </a:t>
            </a:r>
            <a:br>
              <a:rPr lang="en-US" sz="2400" dirty="0" smtClean="0">
                <a:latin typeface="Boopee" pitchFamily="2" charset="0"/>
              </a:rPr>
            </a:br>
            <a:r>
              <a:rPr lang="en-US" sz="2400" dirty="0" smtClean="0">
                <a:latin typeface="Boopee" pitchFamily="2" charset="0"/>
              </a:rPr>
              <a:t>	– Bennett and </a:t>
            </a:r>
            <a:r>
              <a:rPr lang="en-US" sz="2400" dirty="0" err="1" smtClean="0">
                <a:latin typeface="Boopee" pitchFamily="2" charset="0"/>
              </a:rPr>
              <a:t>Rolheiser</a:t>
            </a:r>
            <a:r>
              <a:rPr lang="en-US" sz="2400" dirty="0" smtClean="0">
                <a:latin typeface="Boopee" pitchFamily="2" charset="0"/>
              </a:rPr>
              <a:t> (2001) </a:t>
            </a:r>
            <a:br>
              <a:rPr lang="en-US" sz="2400" dirty="0" smtClean="0">
                <a:latin typeface="Boopee" pitchFamily="2" charset="0"/>
              </a:rPr>
            </a:br>
            <a:r>
              <a:rPr lang="en-US" sz="2400" dirty="0" smtClean="0">
                <a:latin typeface="Boopee" pitchFamily="2" charset="0"/>
              </a:rPr>
              <a:t>	   </a:t>
            </a:r>
            <a:r>
              <a:rPr lang="en-US" sz="2400" i="1" dirty="0" smtClean="0">
                <a:latin typeface="Boopee" pitchFamily="2" charset="0"/>
              </a:rPr>
              <a:t>Beyond Monet</a:t>
            </a:r>
            <a:endParaRPr lang="en-US" sz="2400" i="1" dirty="0">
              <a:latin typeface="Boopee" pitchFamily="2" charset="0"/>
            </a:endParaRPr>
          </a:p>
        </p:txBody>
      </p:sp>
      <p:sp>
        <p:nvSpPr>
          <p:cNvPr id="17" name="Right Arrow 16"/>
          <p:cNvSpPr/>
          <p:nvPr/>
        </p:nvSpPr>
        <p:spPr>
          <a:xfrm rot="18681095">
            <a:off x="6553200" y="1752600"/>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Right Arrow 17"/>
          <p:cNvSpPr/>
          <p:nvPr/>
        </p:nvSpPr>
        <p:spPr>
          <a:xfrm rot="15362324">
            <a:off x="4148889" y="1599617"/>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9" name="Right Arrow 18"/>
          <p:cNvSpPr/>
          <p:nvPr/>
        </p:nvSpPr>
        <p:spPr>
          <a:xfrm rot="12878296">
            <a:off x="2781155" y="1818964"/>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0" name="Right Arrow 19"/>
          <p:cNvSpPr/>
          <p:nvPr/>
        </p:nvSpPr>
        <p:spPr>
          <a:xfrm rot="10800000">
            <a:off x="2552556" y="2657165"/>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1" name="Right Arrow 20"/>
          <p:cNvSpPr/>
          <p:nvPr/>
        </p:nvSpPr>
        <p:spPr>
          <a:xfrm rot="6944870">
            <a:off x="3369555" y="3425423"/>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2" name="Right Arrow 21"/>
          <p:cNvSpPr/>
          <p:nvPr/>
        </p:nvSpPr>
        <p:spPr>
          <a:xfrm rot="4024923">
            <a:off x="6341356" y="3501622"/>
            <a:ext cx="304800" cy="228600"/>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p:stCondLst>
                              <p:cond delay="500"/>
                            </p:stCondLst>
                            <p:childTnLst>
                              <p:par>
                                <p:cTn id="41" presetID="1"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500"/>
                            </p:stCondLst>
                            <p:childTnLst>
                              <p:par>
                                <p:cTn id="49" presetID="1"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7" grpId="0" animBg="1"/>
      <p:bldP spid="18" grpId="0" animBg="1"/>
      <p:bldP spid="19" grpId="0" animBg="1"/>
      <p:bldP spid="20" grpId="0" animBg="1"/>
      <p:bldP spid="21" grpId="0" animBg="1"/>
      <p:bldP spid="2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err="1" smtClean="0"/>
              <a:t>Bennet</a:t>
            </a:r>
            <a:r>
              <a:rPr lang="en-US" sz="1800" dirty="0" smtClean="0"/>
              <a:t> and </a:t>
            </a:r>
            <a:r>
              <a:rPr lang="en-US" sz="1800" dirty="0" err="1" smtClean="0"/>
              <a:t>Rolheiser</a:t>
            </a:r>
            <a:r>
              <a:rPr lang="en-US" sz="1800" dirty="0" smtClean="0"/>
              <a:t>. (2001). </a:t>
            </a:r>
            <a:r>
              <a:rPr lang="en-US" sz="1800" i="1" dirty="0" smtClean="0"/>
              <a:t>Beyond Monet – The Artful Science of Instructional Integration. </a:t>
            </a:r>
            <a:r>
              <a:rPr lang="en-US" sz="1800" dirty="0" err="1" smtClean="0"/>
              <a:t>Bookation</a:t>
            </a:r>
            <a:r>
              <a:rPr lang="en-US" sz="1800" dirty="0" smtClean="0"/>
              <a:t> Inc. Toronto.</a:t>
            </a:r>
            <a:br>
              <a:rPr lang="en-US" sz="1800" dirty="0" smtClean="0"/>
            </a:br>
            <a:endParaRPr lang="en-US" sz="1800" dirty="0" smtClean="0"/>
          </a:p>
          <a:p>
            <a:pPr marL="0" indent="0">
              <a:buNone/>
            </a:pPr>
            <a:r>
              <a:rPr lang="en-US" sz="1800" dirty="0" err="1" smtClean="0"/>
              <a:t>Kagan</a:t>
            </a:r>
            <a:r>
              <a:rPr lang="en-US" sz="1800" dirty="0" smtClean="0"/>
              <a:t>, Spencer. (1994). </a:t>
            </a:r>
            <a:r>
              <a:rPr lang="en-US" sz="1800" i="1" dirty="0" smtClean="0"/>
              <a:t>Cooperative Learning</a:t>
            </a:r>
            <a:r>
              <a:rPr lang="en-US" sz="1800" dirty="0" smtClean="0"/>
              <a:t>. </a:t>
            </a:r>
            <a:r>
              <a:rPr lang="en-US" sz="1800" dirty="0" err="1" smtClean="0"/>
              <a:t>Kagan</a:t>
            </a:r>
            <a:r>
              <a:rPr lang="en-US" sz="1800" dirty="0" smtClean="0"/>
              <a:t> Cooperative Learning. San Juan Capistrano, California.</a:t>
            </a:r>
          </a:p>
          <a:p>
            <a:pPr marL="0" indent="0">
              <a:buNone/>
            </a:pPr>
            <a:endParaRPr lang="en-US" sz="1800" dirty="0" smtClean="0"/>
          </a:p>
          <a:p>
            <a:pPr marL="0" indent="0">
              <a:buNone/>
            </a:pPr>
            <a:r>
              <a:rPr lang="en-US" sz="1800" dirty="0" err="1" smtClean="0"/>
              <a:t>Joritz</a:t>
            </a:r>
            <a:r>
              <a:rPr lang="en-US" sz="1800" dirty="0" smtClean="0"/>
              <a:t>-Nakagawa, Jane. </a:t>
            </a:r>
            <a:r>
              <a:rPr lang="en-US" sz="1800" i="1" dirty="0" smtClean="0"/>
              <a:t>Spencer </a:t>
            </a:r>
            <a:r>
              <a:rPr lang="en-US" sz="1800" i="1" dirty="0" err="1" smtClean="0"/>
              <a:t>Kagan's</a:t>
            </a:r>
            <a:r>
              <a:rPr lang="en-US" sz="1800" i="1" dirty="0" smtClean="0"/>
              <a:t> Cooperative Learning Structures. </a:t>
            </a:r>
            <a:r>
              <a:rPr lang="en-US" sz="1800" dirty="0" smtClean="0"/>
              <a:t>Aichi University of Education.  Japan. Available at </a:t>
            </a:r>
            <a:r>
              <a:rPr lang="en-US" sz="1800" dirty="0" smtClean="0">
                <a:hlinkClick r:id="rId2"/>
              </a:rPr>
              <a:t>http://jalt.org/pansig/PGL2/HTML/Nakagawa.htm</a:t>
            </a:r>
            <a:r>
              <a:rPr lang="en-US" sz="1800" dirty="0" smtClean="0"/>
              <a:t>  Accessed July 12, 2010</a:t>
            </a:r>
          </a:p>
          <a:p>
            <a:pPr marL="0" indent="0">
              <a:buNone/>
            </a:pPr>
            <a:endParaRPr lang="en-US" sz="1800" i="1" dirty="0" smtClean="0"/>
          </a:p>
          <a:p>
            <a:pPr marL="0" indent="0">
              <a:buNone/>
            </a:pPr>
            <a:r>
              <a:rPr lang="en-US" sz="1800" i="1" dirty="0" smtClean="0"/>
              <a:t>Methods for Assessing Group Work. </a:t>
            </a:r>
            <a:r>
              <a:rPr lang="en-US" sz="1800" dirty="0" err="1" smtClean="0"/>
              <a:t>Univeristy</a:t>
            </a:r>
            <a:r>
              <a:rPr lang="en-US" sz="1800" dirty="0" smtClean="0"/>
              <a:t> of Waterloo. Available at </a:t>
            </a:r>
            <a:r>
              <a:rPr lang="en-US" sz="1800" dirty="0" smtClean="0">
                <a:hlinkClick r:id="rId3"/>
              </a:rPr>
              <a:t>http://cte.uwaterloo.ca/teaching_resources/tips/methods_for_assessing_groupwork.html</a:t>
            </a:r>
            <a:r>
              <a:rPr lang="en-US" sz="1800" dirty="0" smtClean="0"/>
              <a:t>   Accessed July 20, 2010</a:t>
            </a:r>
          </a:p>
          <a:p>
            <a:pPr marL="0" indent="0">
              <a:buNone/>
            </a:pPr>
            <a:endParaRPr lang="en-US" sz="1800" i="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DCIM\119_1125\IMGP6782.JPG"/>
          <p:cNvPicPr>
            <a:picLocks noChangeAspect="1" noChangeArrowheads="1"/>
          </p:cNvPicPr>
          <p:nvPr/>
        </p:nvPicPr>
        <p:blipFill>
          <a:blip r:embed="rId2" cstate="print"/>
          <a:srcRect/>
          <a:stretch>
            <a:fillRect/>
          </a:stretch>
        </p:blipFill>
        <p:spPr bwMode="auto">
          <a:xfrm>
            <a:off x="2743200" y="2057400"/>
            <a:ext cx="5791200" cy="4343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Questions?</a:t>
            </a:r>
            <a:endParaRPr lang="en-US" dirty="0"/>
          </a:p>
        </p:txBody>
      </p:sp>
      <p:sp>
        <p:nvSpPr>
          <p:cNvPr id="4" name="Text Box 5"/>
          <p:cNvSpPr txBox="1">
            <a:spLocks noChangeArrowheads="1"/>
          </p:cNvSpPr>
          <p:nvPr/>
        </p:nvSpPr>
        <p:spPr bwMode="auto">
          <a:xfrm>
            <a:off x="3352800" y="4191000"/>
            <a:ext cx="609600" cy="1006475"/>
          </a:xfrm>
          <a:prstGeom prst="rect">
            <a:avLst/>
          </a:prstGeom>
          <a:noFill/>
          <a:ln w="9525">
            <a:noFill/>
            <a:miter lim="800000"/>
            <a:headEnd/>
            <a:tailEnd/>
          </a:ln>
          <a:effectLst/>
        </p:spPr>
        <p:txBody>
          <a:bodyPr>
            <a:spAutoFit/>
          </a:bodyPr>
          <a:lstStyle/>
          <a:p>
            <a:pPr algn="l"/>
            <a:r>
              <a:rPr lang="en-US" sz="6000" b="1">
                <a:ln>
                  <a:solidFill>
                    <a:schemeClr val="tx1"/>
                  </a:solidFill>
                </a:ln>
                <a:solidFill>
                  <a:srgbClr val="FFFF00"/>
                </a:solidFill>
                <a:effectLst>
                  <a:glow rad="139700">
                    <a:schemeClr val="accent3">
                      <a:satMod val="175000"/>
                      <a:alpha val="40000"/>
                    </a:schemeClr>
                  </a:glow>
                </a:effectLst>
              </a:rPr>
              <a:t>?</a:t>
            </a:r>
          </a:p>
        </p:txBody>
      </p:sp>
      <p:sp>
        <p:nvSpPr>
          <p:cNvPr id="5" name="Text Box 6"/>
          <p:cNvSpPr txBox="1">
            <a:spLocks noChangeArrowheads="1"/>
          </p:cNvSpPr>
          <p:nvPr/>
        </p:nvSpPr>
        <p:spPr bwMode="auto">
          <a:xfrm>
            <a:off x="3962400" y="2209800"/>
            <a:ext cx="609600" cy="1006475"/>
          </a:xfrm>
          <a:prstGeom prst="rect">
            <a:avLst/>
          </a:prstGeom>
          <a:noFill/>
          <a:ln w="9525">
            <a:noFill/>
            <a:miter lim="800000"/>
            <a:headEnd/>
            <a:tailEnd/>
          </a:ln>
          <a:effectLst/>
        </p:spPr>
        <p:txBody>
          <a:bodyPr>
            <a:spAutoFit/>
          </a:bodyPr>
          <a:lstStyle/>
          <a:p>
            <a:pPr algn="l"/>
            <a:r>
              <a:rPr lang="en-US" sz="6000" b="1" dirty="0">
                <a:ln>
                  <a:solidFill>
                    <a:schemeClr val="tx1"/>
                  </a:solidFill>
                </a:ln>
                <a:solidFill>
                  <a:srgbClr val="FFFF00"/>
                </a:solidFill>
                <a:effectLst>
                  <a:glow rad="139700">
                    <a:schemeClr val="accent3">
                      <a:satMod val="175000"/>
                      <a:alpha val="40000"/>
                    </a:schemeClr>
                  </a:glow>
                </a:effectLst>
              </a:rPr>
              <a:t>?</a:t>
            </a:r>
          </a:p>
        </p:txBody>
      </p:sp>
      <p:sp>
        <p:nvSpPr>
          <p:cNvPr id="6" name="Text Box 7"/>
          <p:cNvSpPr txBox="1">
            <a:spLocks noChangeArrowheads="1"/>
          </p:cNvSpPr>
          <p:nvPr/>
        </p:nvSpPr>
        <p:spPr bwMode="auto">
          <a:xfrm>
            <a:off x="7620000" y="3352800"/>
            <a:ext cx="609600" cy="1006475"/>
          </a:xfrm>
          <a:prstGeom prst="rect">
            <a:avLst/>
          </a:prstGeom>
          <a:noFill/>
          <a:ln w="9525">
            <a:noFill/>
            <a:miter lim="800000"/>
            <a:headEnd/>
            <a:tailEnd/>
          </a:ln>
          <a:effectLst/>
        </p:spPr>
        <p:txBody>
          <a:bodyPr>
            <a:spAutoFit/>
          </a:bodyPr>
          <a:lstStyle/>
          <a:p>
            <a:pPr algn="l"/>
            <a:r>
              <a:rPr lang="en-US" sz="6000" b="1" dirty="0">
                <a:ln>
                  <a:solidFill>
                    <a:schemeClr val="tx1"/>
                  </a:solidFill>
                </a:ln>
                <a:solidFill>
                  <a:srgbClr val="FFFF00"/>
                </a:solidFill>
                <a:effectLst>
                  <a:glow rad="139700">
                    <a:schemeClr val="accent3">
                      <a:satMod val="175000"/>
                      <a:alpha val="40000"/>
                    </a:schemeClr>
                  </a:glow>
                </a:effectLst>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304800" y="228600"/>
            <a:ext cx="2865120" cy="8382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200" b="1" dirty="0" smtClean="0">
                <a:latin typeface="Boopee" pitchFamily="2" charset="0"/>
              </a:rPr>
              <a:t>Misconceptions</a:t>
            </a:r>
            <a:endParaRPr lang="en-US" sz="3200" b="1" dirty="0">
              <a:latin typeface="Boopee" pitchFamily="2" charset="0"/>
            </a:endParaRPr>
          </a:p>
        </p:txBody>
      </p:sp>
      <p:sp>
        <p:nvSpPr>
          <p:cNvPr id="8" name="Flowchart: Alternate Process 7"/>
          <p:cNvSpPr/>
          <p:nvPr/>
        </p:nvSpPr>
        <p:spPr>
          <a:xfrm>
            <a:off x="685800" y="1371600"/>
            <a:ext cx="5029200" cy="1143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Releasing traditional control of our classes will result in excessive socializing or even chaos.</a:t>
            </a:r>
            <a:endParaRPr lang="en-US" sz="2400" dirty="0">
              <a:latin typeface="Boopee" pitchFamily="2" charset="0"/>
            </a:endParaRPr>
          </a:p>
        </p:txBody>
      </p:sp>
      <p:sp>
        <p:nvSpPr>
          <p:cNvPr id="5" name="Flowchart: Alternate Process 4"/>
          <p:cNvSpPr/>
          <p:nvPr/>
        </p:nvSpPr>
        <p:spPr>
          <a:xfrm>
            <a:off x="685800" y="2819400"/>
            <a:ext cx="4114800" cy="914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students arrive ready to learn in groups</a:t>
            </a:r>
            <a:endParaRPr lang="en-US" sz="2400" dirty="0">
              <a:latin typeface="Boopee" pitchFamily="2" charset="0"/>
            </a:endParaRPr>
          </a:p>
        </p:txBody>
      </p:sp>
      <p:sp>
        <p:nvSpPr>
          <p:cNvPr id="7" name="Flowchart: Alternate Process 6"/>
          <p:cNvSpPr/>
          <p:nvPr/>
        </p:nvSpPr>
        <p:spPr>
          <a:xfrm>
            <a:off x="4876800" y="4495800"/>
            <a:ext cx="3276600" cy="9144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Group size / hetero </a:t>
            </a:r>
            <a:r>
              <a:rPr lang="en-US" sz="2400" dirty="0" err="1" smtClean="0">
                <a:latin typeface="Boopee" pitchFamily="2" charset="0"/>
              </a:rPr>
              <a:t>vs</a:t>
            </a:r>
            <a:r>
              <a:rPr lang="en-US" sz="2400" dirty="0" smtClean="0">
                <a:latin typeface="Boopee" pitchFamily="2" charset="0"/>
              </a:rPr>
              <a:t> homogeneous groupings matter</a:t>
            </a:r>
            <a:endParaRPr lang="en-US" sz="2400" dirty="0">
              <a:latin typeface="Boopee" pitchFamily="2" charset="0"/>
            </a:endParaRPr>
          </a:p>
        </p:txBody>
      </p:sp>
      <p:sp>
        <p:nvSpPr>
          <p:cNvPr id="10" name="Flowchart: Alternate Process 9"/>
          <p:cNvSpPr/>
          <p:nvPr/>
        </p:nvSpPr>
        <p:spPr>
          <a:xfrm>
            <a:off x="4876800" y="5638800"/>
            <a:ext cx="3200400" cy="9144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Can be harder and more time consuming for teacher</a:t>
            </a:r>
            <a:endParaRPr lang="en-US" sz="2400" dirty="0">
              <a:latin typeface="Boopee" pitchFamily="2" charset="0"/>
            </a:endParaRPr>
          </a:p>
        </p:txBody>
      </p:sp>
      <p:sp>
        <p:nvSpPr>
          <p:cNvPr id="12" name="Flowchart: Alternate Process 11"/>
          <p:cNvSpPr/>
          <p:nvPr/>
        </p:nvSpPr>
        <p:spPr>
          <a:xfrm>
            <a:off x="685800" y="4038600"/>
            <a:ext cx="2743200" cy="914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Group work involves students more by default</a:t>
            </a:r>
            <a:endParaRPr lang="en-US" sz="2400" dirty="0">
              <a:latin typeface="Boopee" pitchFamily="2" charset="0"/>
            </a:endParaRPr>
          </a:p>
        </p:txBody>
      </p:sp>
      <p:sp>
        <p:nvSpPr>
          <p:cNvPr id="13" name="Flowchart: Alternate Process 12"/>
          <p:cNvSpPr/>
          <p:nvPr/>
        </p:nvSpPr>
        <p:spPr>
          <a:xfrm>
            <a:off x="685800" y="5181600"/>
            <a:ext cx="3048000" cy="13716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400" dirty="0" smtClean="0">
                <a:latin typeface="Boopee" pitchFamily="2" charset="0"/>
              </a:rPr>
              <a:t>Learning in groups makes individual assessment and evaluation more challenging.</a:t>
            </a:r>
            <a:endParaRPr lang="en-US" sz="2400" dirty="0">
              <a:latin typeface="Boopee" pitchFamily="2" charset="0"/>
            </a:endParaRPr>
          </a:p>
        </p:txBody>
      </p:sp>
      <p:sp>
        <p:nvSpPr>
          <p:cNvPr id="14" name="Flowchart: Alternate Process 13"/>
          <p:cNvSpPr/>
          <p:nvPr/>
        </p:nvSpPr>
        <p:spPr>
          <a:xfrm>
            <a:off x="5181600" y="2743200"/>
            <a:ext cx="2971800" cy="15240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Will collaborative learning prepare students for the “real world” / post-secondary education?</a:t>
            </a:r>
            <a:endParaRPr lang="en-US" sz="2400" dirty="0">
              <a:latin typeface="Boopee" pitchFamily="2" charset="0"/>
            </a:endParaRPr>
          </a:p>
        </p:txBody>
      </p:sp>
      <p:sp>
        <p:nvSpPr>
          <p:cNvPr id="15" name="Flowchart: Alternate Process 14"/>
          <p:cNvSpPr/>
          <p:nvPr/>
        </p:nvSpPr>
        <p:spPr>
          <a:xfrm>
            <a:off x="5943600" y="228600"/>
            <a:ext cx="2865120" cy="11430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200" b="1" dirty="0" smtClean="0">
                <a:latin typeface="Boopee" pitchFamily="2" charset="0"/>
              </a:rPr>
              <a:t>Considerations / Difficulties</a:t>
            </a:r>
            <a:endParaRPr lang="en-US" sz="3200" b="1" dirty="0">
              <a:latin typeface="Boopee" pitchFamily="2" charset="0"/>
            </a:endParaRPr>
          </a:p>
        </p:txBody>
      </p:sp>
      <p:cxnSp>
        <p:nvCxnSpPr>
          <p:cNvPr id="17" name="Elbow Connector 16"/>
          <p:cNvCxnSpPr>
            <a:endCxn id="8" idx="1"/>
          </p:cNvCxnSpPr>
          <p:nvPr/>
        </p:nvCxnSpPr>
        <p:spPr>
          <a:xfrm rot="16200000" flipH="1">
            <a:off x="133350" y="1390650"/>
            <a:ext cx="8763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6"/>
          <p:cNvCxnSpPr>
            <a:endCxn id="5" idx="1"/>
          </p:cNvCxnSpPr>
          <p:nvPr/>
        </p:nvCxnSpPr>
        <p:spPr>
          <a:xfrm rot="16200000" flipH="1">
            <a:off x="-495300" y="2095500"/>
            <a:ext cx="21336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Elbow Connector 16"/>
          <p:cNvCxnSpPr>
            <a:endCxn id="12" idx="1"/>
          </p:cNvCxnSpPr>
          <p:nvPr/>
        </p:nvCxnSpPr>
        <p:spPr>
          <a:xfrm rot="16200000" flipH="1">
            <a:off x="-1143000" y="2667000"/>
            <a:ext cx="34290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Elbow Connector 16"/>
          <p:cNvCxnSpPr>
            <a:endCxn id="13" idx="1"/>
          </p:cNvCxnSpPr>
          <p:nvPr/>
        </p:nvCxnSpPr>
        <p:spPr>
          <a:xfrm rot="16200000" flipH="1">
            <a:off x="-1828800" y="3352800"/>
            <a:ext cx="48006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Elbow Connector 16"/>
          <p:cNvCxnSpPr>
            <a:endCxn id="14" idx="3"/>
          </p:cNvCxnSpPr>
          <p:nvPr/>
        </p:nvCxnSpPr>
        <p:spPr>
          <a:xfrm rot="5400000">
            <a:off x="7277100" y="2247900"/>
            <a:ext cx="2133600" cy="3810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Elbow Connector 16"/>
          <p:cNvCxnSpPr>
            <a:endCxn id="7" idx="3"/>
          </p:cNvCxnSpPr>
          <p:nvPr/>
        </p:nvCxnSpPr>
        <p:spPr>
          <a:xfrm rot="5400000">
            <a:off x="6591300" y="3009900"/>
            <a:ext cx="3505200" cy="3810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Elbow Connector 16"/>
          <p:cNvCxnSpPr>
            <a:endCxn id="10" idx="3"/>
          </p:cNvCxnSpPr>
          <p:nvPr/>
        </p:nvCxnSpPr>
        <p:spPr>
          <a:xfrm rot="5400000">
            <a:off x="5943600" y="3505200"/>
            <a:ext cx="4724400" cy="4572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5" grpId="0" animBg="1"/>
      <p:bldP spid="7" grpId="0" animBg="1"/>
      <p:bldP spid="10" grpId="0" animBg="1"/>
      <p:bldP spid="12" grpId="0" animBg="1"/>
      <p:bldP spid="13" grpId="0" animBg="1"/>
      <p:bldP spid="14" grpId="0" animBg="1"/>
      <p:bldP spid="1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304800" y="152400"/>
            <a:ext cx="1600199" cy="4572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latin typeface="Boopee" pitchFamily="2" charset="0"/>
              </a:rPr>
              <a:t>Misconceptions</a:t>
            </a:r>
            <a:endParaRPr lang="en-US" b="1" dirty="0">
              <a:latin typeface="Boopee" pitchFamily="2" charset="0"/>
            </a:endParaRPr>
          </a:p>
        </p:txBody>
      </p:sp>
      <p:sp>
        <p:nvSpPr>
          <p:cNvPr id="8" name="Flowchart: Alternate Process 7"/>
          <p:cNvSpPr/>
          <p:nvPr/>
        </p:nvSpPr>
        <p:spPr>
          <a:xfrm>
            <a:off x="685799" y="762000"/>
            <a:ext cx="7467601" cy="1524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marL="174625" indent="-174625">
              <a:buAutoNum type="arabicPeriod"/>
            </a:pPr>
            <a:r>
              <a:rPr lang="en-US" sz="1600" b="1" dirty="0" smtClean="0">
                <a:latin typeface="Boopee" pitchFamily="2" charset="0"/>
              </a:rPr>
              <a:t>Releasing traditional control of our classes will result in excessive socializing or even chaos.</a:t>
            </a:r>
          </a:p>
          <a:p>
            <a:pPr marL="174625" indent="-174625"/>
            <a:endParaRPr lang="en-US" sz="1200" b="1" dirty="0" smtClean="0">
              <a:latin typeface="Boopee" pitchFamily="2" charset="0"/>
            </a:endParaRPr>
          </a:p>
          <a:p>
            <a:pPr marL="174625" indent="-174625">
              <a:buFont typeface="Arial" pitchFamily="34" charset="0"/>
              <a:buChar char="•"/>
            </a:pPr>
            <a:r>
              <a:rPr lang="en-US" sz="1200" i="1" dirty="0" smtClean="0"/>
              <a:t>Well planned collaborative learning activities can be highly structured, enhance learning and become a regular part of class routine.  Structures empower teachers!</a:t>
            </a:r>
          </a:p>
          <a:p>
            <a:pPr marL="174625" indent="-174625">
              <a:buFont typeface="Arial" pitchFamily="34" charset="0"/>
              <a:buChar char="•"/>
            </a:pPr>
            <a:r>
              <a:rPr lang="en-US" sz="1200" i="1" dirty="0" smtClean="0"/>
              <a:t>Socialization is an important part of schooling.  If well managed, this can provided positive, meaningful social opportunities for students while they learn to work together</a:t>
            </a:r>
          </a:p>
        </p:txBody>
      </p:sp>
      <p:sp>
        <p:nvSpPr>
          <p:cNvPr id="5" name="Flowchart: Alternate Process 4"/>
          <p:cNvSpPr/>
          <p:nvPr/>
        </p:nvSpPr>
        <p:spPr>
          <a:xfrm>
            <a:off x="685800" y="2438400"/>
            <a:ext cx="7467600" cy="1676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marL="174625" indent="-174625">
              <a:buFont typeface="+mj-lt"/>
              <a:buAutoNum type="arabicPeriod" startAt="2"/>
            </a:pPr>
            <a:r>
              <a:rPr lang="en-US" sz="1600" b="1" dirty="0" smtClean="0">
                <a:latin typeface="Boopee" pitchFamily="2" charset="0"/>
              </a:rPr>
              <a:t>Students arrive ready to learn in groups</a:t>
            </a:r>
            <a:r>
              <a:rPr lang="en-US" sz="1200" b="1" dirty="0" smtClean="0">
                <a:latin typeface="Boopee" pitchFamily="2" charset="0"/>
              </a:rPr>
              <a:t/>
            </a:r>
            <a:br>
              <a:rPr lang="en-US" sz="1200" b="1" dirty="0" smtClean="0">
                <a:latin typeface="Boopee" pitchFamily="2" charset="0"/>
              </a:rPr>
            </a:br>
            <a:endParaRPr lang="en-US" sz="1200" b="1" dirty="0" smtClean="0">
              <a:latin typeface="Boopee" pitchFamily="2" charset="0"/>
            </a:endParaRPr>
          </a:p>
          <a:p>
            <a:pPr marL="174625" indent="-174625">
              <a:buFont typeface="Arial" pitchFamily="34" charset="0"/>
              <a:buChar char="•"/>
            </a:pPr>
            <a:r>
              <a:rPr lang="en-US" sz="1200" i="1" dirty="0" smtClean="0"/>
              <a:t>Working with a group is a skill and a philosophy that must be learned.  Students must be “sold” on its value</a:t>
            </a:r>
          </a:p>
          <a:p>
            <a:pPr marL="174625" indent="-174625">
              <a:buFont typeface="Arial" pitchFamily="34" charset="0"/>
              <a:buChar char="•"/>
            </a:pPr>
            <a:r>
              <a:rPr lang="en-US" sz="1200" i="1" dirty="0" smtClean="0"/>
              <a:t>It takes time to establish a class culture of collaborative learning</a:t>
            </a:r>
          </a:p>
          <a:p>
            <a:pPr marL="174625" indent="-174625">
              <a:buFont typeface="Arial" pitchFamily="34" charset="0"/>
              <a:buChar char="•"/>
            </a:pPr>
            <a:r>
              <a:rPr lang="en-US" sz="1200" i="1" dirty="0" smtClean="0"/>
              <a:t>Students must be taught and given opportunity to practice group work</a:t>
            </a:r>
          </a:p>
          <a:p>
            <a:pPr marL="174625" indent="-174625">
              <a:buFont typeface="Arial" pitchFamily="34" charset="0"/>
              <a:buChar char="•"/>
            </a:pPr>
            <a:r>
              <a:rPr lang="en-US" sz="1200" i="1" dirty="0" smtClean="0"/>
              <a:t>All learners are different, some may prefer independent work.  Must be integrated with other </a:t>
            </a:r>
            <a:r>
              <a:rPr lang="en-US" sz="1200" i="1" dirty="0" err="1" smtClean="0"/>
              <a:t>approches</a:t>
            </a:r>
            <a:endParaRPr lang="en-US" sz="1200" i="1" dirty="0" smtClean="0"/>
          </a:p>
          <a:p>
            <a:pPr marL="174625" indent="-174625">
              <a:buFont typeface="Arial" pitchFamily="34" charset="0"/>
              <a:buChar char="•"/>
            </a:pPr>
            <a:r>
              <a:rPr lang="en-US" sz="1200" i="1" dirty="0" smtClean="0"/>
              <a:t>For collaborative learning structures to be effective at getting students to learn more deeply, they must become an integral part of your repertoire of routine teaching techniques.</a:t>
            </a:r>
            <a:endParaRPr lang="en-US" sz="1200" b="1" dirty="0" smtClean="0">
              <a:latin typeface="Boopee" pitchFamily="2" charset="0"/>
            </a:endParaRPr>
          </a:p>
        </p:txBody>
      </p:sp>
      <p:sp>
        <p:nvSpPr>
          <p:cNvPr id="12" name="Flowchart: Alternate Process 11"/>
          <p:cNvSpPr/>
          <p:nvPr/>
        </p:nvSpPr>
        <p:spPr>
          <a:xfrm>
            <a:off x="685800" y="4267200"/>
            <a:ext cx="6172200" cy="1295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marL="174625" indent="-174625">
              <a:buFont typeface="+mj-lt"/>
              <a:buAutoNum type="arabicPeriod" startAt="3"/>
            </a:pPr>
            <a:r>
              <a:rPr lang="en-US" sz="1600" b="1" dirty="0" smtClean="0">
                <a:latin typeface="Boopee" pitchFamily="2" charset="0"/>
              </a:rPr>
              <a:t>Group work involves students more by default</a:t>
            </a:r>
            <a:r>
              <a:rPr lang="en-US" sz="1200" b="1" dirty="0" smtClean="0">
                <a:latin typeface="Boopee" pitchFamily="2" charset="0"/>
              </a:rPr>
              <a:t/>
            </a:r>
            <a:br>
              <a:rPr lang="en-US" sz="1200" b="1" dirty="0" smtClean="0">
                <a:latin typeface="Boopee" pitchFamily="2" charset="0"/>
              </a:rPr>
            </a:br>
            <a:endParaRPr lang="en-US" sz="1200" i="1" dirty="0" smtClean="0"/>
          </a:p>
          <a:p>
            <a:pPr marL="174625" indent="-174625">
              <a:buFont typeface="Arial" pitchFamily="34" charset="0"/>
              <a:buChar char="•"/>
            </a:pPr>
            <a:r>
              <a:rPr lang="en-US" sz="1200" i="1" dirty="0" smtClean="0"/>
              <a:t>Some students may dominate, others may loaf</a:t>
            </a:r>
          </a:p>
          <a:p>
            <a:pPr marL="174625" indent="-174625">
              <a:buFont typeface="Arial" pitchFamily="34" charset="0"/>
              <a:buChar char="•"/>
              <a:tabLst>
                <a:tab pos="2111375" algn="l"/>
              </a:tabLst>
            </a:pPr>
            <a:r>
              <a:rPr lang="en-US" sz="1200" i="1" dirty="0" smtClean="0"/>
              <a:t>Group work is not effective if: 	(A) The group can function without all members contributing</a:t>
            </a:r>
          </a:p>
          <a:p>
            <a:pPr marL="228600" indent="-228600">
              <a:tabLst>
                <a:tab pos="2111375" algn="l"/>
              </a:tabLst>
            </a:pPr>
            <a:r>
              <a:rPr lang="en-US" sz="1200" i="1" dirty="0" smtClean="0"/>
              <a:t>		(B) Individuals don’t feel accountable</a:t>
            </a:r>
            <a:br>
              <a:rPr lang="en-US" sz="1200" i="1" dirty="0" smtClean="0"/>
            </a:br>
            <a:r>
              <a:rPr lang="en-US" sz="1200" i="1" dirty="0" smtClean="0"/>
              <a:t>	(C) One student can dominate or do it all</a:t>
            </a:r>
          </a:p>
        </p:txBody>
      </p:sp>
      <p:sp>
        <p:nvSpPr>
          <p:cNvPr id="13" name="Flowchart: Alternate Process 12"/>
          <p:cNvSpPr/>
          <p:nvPr/>
        </p:nvSpPr>
        <p:spPr>
          <a:xfrm>
            <a:off x="685800" y="5715000"/>
            <a:ext cx="6858000" cy="12954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marL="117475" indent="-117475">
              <a:buFont typeface="+mj-lt"/>
              <a:buAutoNum type="arabicPeriod" startAt="4"/>
            </a:pPr>
            <a:r>
              <a:rPr lang="en-US" sz="1600" b="1" dirty="0" smtClean="0">
                <a:latin typeface="Boopee" pitchFamily="2" charset="0"/>
              </a:rPr>
              <a:t>Learning in groups makes individual assessment and evaluation more challenging</a:t>
            </a:r>
          </a:p>
          <a:p>
            <a:pPr marL="117475" indent="-117475">
              <a:buFont typeface="+mj-lt"/>
              <a:buAutoNum type="arabicPeriod" startAt="4"/>
            </a:pPr>
            <a:endParaRPr lang="en-US" sz="1200" b="1" dirty="0" smtClean="0">
              <a:latin typeface="Boopee" pitchFamily="2" charset="0"/>
            </a:endParaRPr>
          </a:p>
          <a:p>
            <a:pPr marL="117475" indent="-117475">
              <a:buFont typeface="Arial" pitchFamily="34" charset="0"/>
              <a:buChar char="•"/>
            </a:pPr>
            <a:r>
              <a:rPr lang="en-US" sz="1200" i="1" dirty="0" smtClean="0"/>
              <a:t>If collaborative learning helps students learn better, they should perform better on standard evaluations.  </a:t>
            </a:r>
          </a:p>
          <a:p>
            <a:pPr marL="117475" indent="-117475">
              <a:buFont typeface="Arial" pitchFamily="34" charset="0"/>
              <a:buChar char="•"/>
            </a:pPr>
            <a:r>
              <a:rPr lang="en-US" sz="1200" i="1" dirty="0" smtClean="0"/>
              <a:t>Must try as best we can to match assessment to instruction</a:t>
            </a:r>
          </a:p>
          <a:p>
            <a:pPr marL="117475" indent="-117475">
              <a:buFont typeface="Arial" pitchFamily="34" charset="0"/>
              <a:buChar char="•"/>
            </a:pPr>
            <a:r>
              <a:rPr lang="en-US" sz="1200" i="1" dirty="0" smtClean="0"/>
              <a:t>Structures have built in </a:t>
            </a:r>
            <a:r>
              <a:rPr lang="en-US" sz="1200" i="1" u="sng" dirty="0" smtClean="0"/>
              <a:t>immediate</a:t>
            </a:r>
            <a:r>
              <a:rPr lang="en-US" sz="1200" i="1" dirty="0" smtClean="0"/>
              <a:t> formative / peer / teacher assessment</a:t>
            </a:r>
          </a:p>
          <a:p>
            <a:pPr marL="117475" indent="-117475">
              <a:buFont typeface="Arial" pitchFamily="34" charset="0"/>
              <a:buChar char="•"/>
            </a:pPr>
            <a:r>
              <a:rPr lang="en-US" sz="1200" i="1" dirty="0" smtClean="0"/>
              <a:t>End collaborative learning activities with a final product</a:t>
            </a:r>
            <a:endParaRPr lang="en-US" sz="1200" i="1" dirty="0"/>
          </a:p>
        </p:txBody>
      </p:sp>
      <p:cxnSp>
        <p:nvCxnSpPr>
          <p:cNvPr id="17" name="Elbow Connector 16"/>
          <p:cNvCxnSpPr>
            <a:endCxn id="8" idx="1"/>
          </p:cNvCxnSpPr>
          <p:nvPr/>
        </p:nvCxnSpPr>
        <p:spPr>
          <a:xfrm rot="16200000" flipH="1">
            <a:off x="114299" y="952500"/>
            <a:ext cx="9144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6"/>
          <p:cNvCxnSpPr>
            <a:endCxn id="5" idx="1"/>
          </p:cNvCxnSpPr>
          <p:nvPr/>
        </p:nvCxnSpPr>
        <p:spPr>
          <a:xfrm rot="16200000" flipH="1">
            <a:off x="-685800" y="1905000"/>
            <a:ext cx="25146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Elbow Connector 16"/>
          <p:cNvCxnSpPr>
            <a:endCxn id="12" idx="1"/>
          </p:cNvCxnSpPr>
          <p:nvPr/>
        </p:nvCxnSpPr>
        <p:spPr>
          <a:xfrm rot="16200000" flipH="1">
            <a:off x="-1238250" y="2990850"/>
            <a:ext cx="3619500" cy="228600"/>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Elbow Connector 16"/>
          <p:cNvCxnSpPr>
            <a:endCxn id="13" idx="1"/>
          </p:cNvCxnSpPr>
          <p:nvPr/>
        </p:nvCxnSpPr>
        <p:spPr>
          <a:xfrm rot="16200000" flipH="1">
            <a:off x="-1962151" y="3714749"/>
            <a:ext cx="5067300" cy="228602"/>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5" grpId="0" animBg="1"/>
      <p:bldP spid="12" grpId="0" animBg="1"/>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Alternate Process 1"/>
          <p:cNvSpPr/>
          <p:nvPr/>
        </p:nvSpPr>
        <p:spPr>
          <a:xfrm>
            <a:off x="3733800" y="1371600"/>
            <a:ext cx="3276600" cy="10668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Group size / hetero vs. homogeneous  vs. random groupings matter</a:t>
            </a:r>
            <a:endParaRPr lang="en-US" sz="2400" dirty="0">
              <a:latin typeface="Boopee" pitchFamily="2" charset="0"/>
            </a:endParaRPr>
          </a:p>
        </p:txBody>
      </p:sp>
      <p:sp>
        <p:nvSpPr>
          <p:cNvPr id="3" name="Flowchart: Alternate Process 2"/>
          <p:cNvSpPr/>
          <p:nvPr/>
        </p:nvSpPr>
        <p:spPr>
          <a:xfrm>
            <a:off x="7162800" y="1447800"/>
            <a:ext cx="3200400" cy="9144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Can be harder and more time consuming for teacher</a:t>
            </a:r>
            <a:endParaRPr lang="en-US" sz="2400" dirty="0">
              <a:latin typeface="Boopee" pitchFamily="2" charset="0"/>
            </a:endParaRPr>
          </a:p>
        </p:txBody>
      </p:sp>
      <p:sp>
        <p:nvSpPr>
          <p:cNvPr id="4" name="Flowchart: Alternate Process 3"/>
          <p:cNvSpPr/>
          <p:nvPr/>
        </p:nvSpPr>
        <p:spPr>
          <a:xfrm>
            <a:off x="381000" y="1143000"/>
            <a:ext cx="3200400" cy="15240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400" dirty="0" smtClean="0">
                <a:latin typeface="Boopee" pitchFamily="2" charset="0"/>
              </a:rPr>
              <a:t>Will collaborative learning prepare students for the “real world” / post-secondary education?</a:t>
            </a:r>
            <a:endParaRPr lang="en-US" sz="2400" dirty="0">
              <a:latin typeface="Boopee" pitchFamily="2" charset="0"/>
            </a:endParaRPr>
          </a:p>
        </p:txBody>
      </p:sp>
      <p:sp>
        <p:nvSpPr>
          <p:cNvPr id="5" name="Flowchart: Alternate Process 4"/>
          <p:cNvSpPr/>
          <p:nvPr/>
        </p:nvSpPr>
        <p:spPr>
          <a:xfrm>
            <a:off x="457200" y="228600"/>
            <a:ext cx="4267200" cy="6096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200" b="1" dirty="0" smtClean="0">
                <a:latin typeface="Boopee" pitchFamily="2" charset="0"/>
              </a:rPr>
              <a:t>Considerations / Difficulties</a:t>
            </a:r>
            <a:endParaRPr lang="en-US" sz="3200" b="1" dirty="0">
              <a:latin typeface="Boopee" pitchFamily="2" charset="0"/>
            </a:endParaRPr>
          </a:p>
        </p:txBody>
      </p:sp>
      <p:cxnSp>
        <p:nvCxnSpPr>
          <p:cNvPr id="6" name="Elbow Connector 16"/>
          <p:cNvCxnSpPr>
            <a:stCxn id="5" idx="2"/>
            <a:endCxn id="4" idx="0"/>
          </p:cNvCxnSpPr>
          <p:nvPr/>
        </p:nvCxnSpPr>
        <p:spPr>
          <a:xfrm rot="5400000">
            <a:off x="2133600" y="685800"/>
            <a:ext cx="304800" cy="609600"/>
          </a:xfrm>
          <a:prstGeom prst="bentConnector3">
            <a:avLst>
              <a:gd name="adj1" fmla="val 51786"/>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Elbow Connector 16"/>
          <p:cNvCxnSpPr>
            <a:stCxn id="5" idx="2"/>
            <a:endCxn id="2" idx="0"/>
          </p:cNvCxnSpPr>
          <p:nvPr/>
        </p:nvCxnSpPr>
        <p:spPr>
          <a:xfrm rot="16200000" flipH="1">
            <a:off x="3714750" y="-285750"/>
            <a:ext cx="533400" cy="2781300"/>
          </a:xfrm>
          <a:prstGeom prst="bentConnector3">
            <a:avLst>
              <a:gd name="adj1" fmla="val 29184"/>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Elbow Connector 16"/>
          <p:cNvCxnSpPr>
            <a:stCxn id="5" idx="2"/>
            <a:endCxn id="3" idx="0"/>
          </p:cNvCxnSpPr>
          <p:nvPr/>
        </p:nvCxnSpPr>
        <p:spPr>
          <a:xfrm rot="16200000" flipH="1">
            <a:off x="5372100" y="-1943100"/>
            <a:ext cx="609600" cy="6172200"/>
          </a:xfrm>
          <a:prstGeom prst="bentConnector3">
            <a:avLst>
              <a:gd name="adj1" fmla="val 25000"/>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Accommodating Students with Identified Needs / ESL Students</a:t>
            </a:r>
            <a:endParaRPr lang="en-US" dirty="0"/>
          </a:p>
        </p:txBody>
      </p:sp>
      <p:sp>
        <p:nvSpPr>
          <p:cNvPr id="3" name="Content Placeholder 2"/>
          <p:cNvSpPr>
            <a:spLocks noGrp="1"/>
          </p:cNvSpPr>
          <p:nvPr>
            <p:ph idx="1"/>
          </p:nvPr>
        </p:nvSpPr>
        <p:spPr>
          <a:xfrm>
            <a:off x="2743200" y="1600200"/>
            <a:ext cx="5943600" cy="4953000"/>
          </a:xfrm>
        </p:spPr>
        <p:txBody>
          <a:bodyPr>
            <a:normAutofit fontScale="85000" lnSpcReduction="20000"/>
          </a:bodyPr>
          <a:lstStyle/>
          <a:p>
            <a:r>
              <a:rPr lang="en-US" dirty="0" smtClean="0"/>
              <a:t>Helps foster student voice and confidence if safe environment established</a:t>
            </a:r>
          </a:p>
          <a:p>
            <a:pPr lvl="1"/>
            <a:r>
              <a:rPr lang="en-US" dirty="0" smtClean="0"/>
              <a:t> often voice of students with IEPs have been silenced by school.  Student’s whose unique skills are not valued by traditional schooling may become valuable in group work.</a:t>
            </a:r>
          </a:p>
          <a:p>
            <a:r>
              <a:rPr lang="en-US" dirty="0" smtClean="0"/>
              <a:t>Weak writers, and readers may be good oral communicators</a:t>
            </a:r>
          </a:p>
          <a:p>
            <a:r>
              <a:rPr lang="en-US" dirty="0" smtClean="0"/>
              <a:t>ESL students practice oral and written communication much more because the student voice becomes more important.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Misconception #1</a:t>
            </a:r>
            <a:endParaRPr lang="en-US" dirty="0"/>
          </a:p>
        </p:txBody>
      </p:sp>
      <p:sp>
        <p:nvSpPr>
          <p:cNvPr id="4" name="Flowchart: Alternate Process 3"/>
          <p:cNvSpPr/>
          <p:nvPr/>
        </p:nvSpPr>
        <p:spPr>
          <a:xfrm>
            <a:off x="2743200" y="1676400"/>
            <a:ext cx="5943600" cy="2286000"/>
          </a:xfrm>
          <a:prstGeom prst="flowChartAlternateProcess">
            <a:avLst/>
          </a:prstGeom>
          <a:scene3d>
            <a:camera prst="orthographicFront"/>
            <a:lightRig rig="threePt" dir="t"/>
          </a:scene3d>
          <a:sp3d>
            <a:bevelT w="139700" prst="cross"/>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600" b="1" dirty="0" smtClean="0">
                <a:latin typeface="Boopee" pitchFamily="2" charset="0"/>
              </a:rPr>
              <a:t>Releasing traditional control of our classes will result in excessive socializing or even chaos.</a:t>
            </a:r>
            <a:endParaRPr lang="en-US" sz="3600" b="1" dirty="0">
              <a:latin typeface="Boopee" pitchFamily="2" charset="0"/>
            </a:endParaRPr>
          </a:p>
        </p:txBody>
      </p:sp>
      <p:pic>
        <p:nvPicPr>
          <p:cNvPr id="5122" name="Picture 2"/>
          <p:cNvPicPr>
            <a:picLocks noChangeAspect="1" noChangeArrowheads="1"/>
          </p:cNvPicPr>
          <p:nvPr/>
        </p:nvPicPr>
        <p:blipFill>
          <a:blip r:embed="rId2" cstate="print"/>
          <a:srcRect/>
          <a:stretch>
            <a:fillRect/>
          </a:stretch>
        </p:blipFill>
        <p:spPr bwMode="auto">
          <a:xfrm>
            <a:off x="3352800" y="4124325"/>
            <a:ext cx="4552950" cy="2733675"/>
          </a:xfrm>
          <a:prstGeom prst="rect">
            <a:avLst/>
          </a:prstGeom>
          <a:noFill/>
          <a:ln w="9525">
            <a:noFill/>
            <a:miter lim="800000"/>
            <a:headEnd/>
            <a:tailEnd/>
          </a:ln>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fear releasing control?</a:t>
            </a:r>
            <a:endParaRPr lang="en-US" dirty="0"/>
          </a:p>
        </p:txBody>
      </p:sp>
      <p:sp>
        <p:nvSpPr>
          <p:cNvPr id="3" name="Content Placeholder 2"/>
          <p:cNvSpPr>
            <a:spLocks noGrp="1"/>
          </p:cNvSpPr>
          <p:nvPr>
            <p:ph idx="1"/>
          </p:nvPr>
        </p:nvSpPr>
        <p:spPr>
          <a:xfrm>
            <a:off x="2743200" y="1600201"/>
            <a:ext cx="5943600" cy="2895600"/>
          </a:xfrm>
        </p:spPr>
        <p:txBody>
          <a:bodyPr/>
          <a:lstStyle/>
          <a:p>
            <a:r>
              <a:rPr lang="en-US" dirty="0" smtClean="0"/>
              <a:t>Let’s try: </a:t>
            </a:r>
            <a:r>
              <a:rPr lang="en-US" b="1" i="1" u="sng" dirty="0" smtClean="0"/>
              <a:t>Round Robin</a:t>
            </a:r>
          </a:p>
          <a:p>
            <a:pPr lvl="1"/>
            <a:r>
              <a:rPr lang="en-US" i="1" dirty="0" smtClean="0"/>
              <a:t>Teacher asks a questions with multiple possible answers</a:t>
            </a:r>
          </a:p>
          <a:p>
            <a:pPr lvl="1"/>
            <a:r>
              <a:rPr lang="en-US" i="1" dirty="0" smtClean="0"/>
              <a:t>In groups of 3-4 students take turns sequentially stating their responses</a:t>
            </a:r>
            <a:endParaRPr lang="en-US" dirty="0"/>
          </a:p>
        </p:txBody>
      </p:sp>
      <p:sp>
        <p:nvSpPr>
          <p:cNvPr id="4" name="Rounded Rectangle 3"/>
          <p:cNvSpPr/>
          <p:nvPr/>
        </p:nvSpPr>
        <p:spPr>
          <a:xfrm>
            <a:off x="4114800" y="4648200"/>
            <a:ext cx="1447800" cy="914400"/>
          </a:xfrm>
          <a:prstGeom prst="roundRect">
            <a:avLst/>
          </a:prstGeom>
          <a:solidFill>
            <a:schemeClr val="bg1"/>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Rounded Rectangle 4"/>
          <p:cNvSpPr/>
          <p:nvPr/>
        </p:nvSpPr>
        <p:spPr>
          <a:xfrm>
            <a:off x="4114800" y="5715000"/>
            <a:ext cx="1447800" cy="914400"/>
          </a:xfrm>
          <a:prstGeom prst="roundRect">
            <a:avLst/>
          </a:prstGeom>
          <a:solidFill>
            <a:schemeClr val="bg1"/>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Rounded Rectangle 5"/>
          <p:cNvSpPr/>
          <p:nvPr/>
        </p:nvSpPr>
        <p:spPr>
          <a:xfrm>
            <a:off x="5715000" y="4648200"/>
            <a:ext cx="1447800" cy="914400"/>
          </a:xfrm>
          <a:prstGeom prst="roundRect">
            <a:avLst/>
          </a:prstGeom>
          <a:solidFill>
            <a:schemeClr val="bg1"/>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5715000" y="5715000"/>
            <a:ext cx="1447800" cy="914400"/>
          </a:xfrm>
          <a:prstGeom prst="roundRect">
            <a:avLst/>
          </a:prstGeom>
          <a:solidFill>
            <a:schemeClr val="bg1"/>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 name="TextBox 7"/>
          <p:cNvSpPr txBox="1"/>
          <p:nvPr/>
        </p:nvSpPr>
        <p:spPr>
          <a:xfrm>
            <a:off x="2667000" y="4724400"/>
            <a:ext cx="1295400" cy="646331"/>
          </a:xfrm>
          <a:prstGeom prst="rect">
            <a:avLst/>
          </a:prstGeom>
          <a:noFill/>
        </p:spPr>
        <p:txBody>
          <a:bodyPr wrap="square" rtlCol="0">
            <a:spAutoFit/>
          </a:bodyPr>
          <a:lstStyle/>
          <a:p>
            <a:pPr algn="r"/>
            <a:r>
              <a:rPr lang="en-US" dirty="0" smtClean="0"/>
              <a:t>#1  Contributes</a:t>
            </a:r>
            <a:endParaRPr lang="en-US" dirty="0"/>
          </a:p>
        </p:txBody>
      </p:sp>
      <p:sp>
        <p:nvSpPr>
          <p:cNvPr id="9" name="TextBox 8"/>
          <p:cNvSpPr txBox="1"/>
          <p:nvPr/>
        </p:nvSpPr>
        <p:spPr>
          <a:xfrm>
            <a:off x="2667000" y="5867400"/>
            <a:ext cx="1295400" cy="646331"/>
          </a:xfrm>
          <a:prstGeom prst="rect">
            <a:avLst/>
          </a:prstGeom>
          <a:noFill/>
        </p:spPr>
        <p:txBody>
          <a:bodyPr wrap="square" rtlCol="0">
            <a:spAutoFit/>
          </a:bodyPr>
          <a:lstStyle/>
          <a:p>
            <a:pPr algn="r"/>
            <a:r>
              <a:rPr lang="en-US" dirty="0" smtClean="0"/>
              <a:t>#4  Contributes</a:t>
            </a:r>
            <a:endParaRPr lang="en-US" dirty="0"/>
          </a:p>
        </p:txBody>
      </p:sp>
      <p:sp>
        <p:nvSpPr>
          <p:cNvPr id="10" name="TextBox 9"/>
          <p:cNvSpPr txBox="1"/>
          <p:nvPr/>
        </p:nvSpPr>
        <p:spPr>
          <a:xfrm>
            <a:off x="7391400" y="4724400"/>
            <a:ext cx="1295400" cy="646331"/>
          </a:xfrm>
          <a:prstGeom prst="rect">
            <a:avLst/>
          </a:prstGeom>
          <a:noFill/>
        </p:spPr>
        <p:txBody>
          <a:bodyPr wrap="square" rtlCol="0">
            <a:spAutoFit/>
          </a:bodyPr>
          <a:lstStyle/>
          <a:p>
            <a:r>
              <a:rPr lang="en-US" dirty="0" smtClean="0"/>
              <a:t>#2  Contributes</a:t>
            </a:r>
            <a:endParaRPr lang="en-US" dirty="0"/>
          </a:p>
        </p:txBody>
      </p:sp>
      <p:sp>
        <p:nvSpPr>
          <p:cNvPr id="11" name="TextBox 10"/>
          <p:cNvSpPr txBox="1"/>
          <p:nvPr/>
        </p:nvSpPr>
        <p:spPr>
          <a:xfrm>
            <a:off x="7391400" y="5867400"/>
            <a:ext cx="1295400" cy="646331"/>
          </a:xfrm>
          <a:prstGeom prst="rect">
            <a:avLst/>
          </a:prstGeom>
          <a:noFill/>
        </p:spPr>
        <p:txBody>
          <a:bodyPr wrap="square" rtlCol="0">
            <a:spAutoFit/>
          </a:bodyPr>
          <a:lstStyle/>
          <a:p>
            <a:r>
              <a:rPr lang="en-US" dirty="0" smtClean="0"/>
              <a:t>#3  Contributes</a:t>
            </a:r>
            <a:endParaRPr lang="en-US" dirty="0"/>
          </a:p>
        </p:txBody>
      </p:sp>
      <p:sp>
        <p:nvSpPr>
          <p:cNvPr id="12" name="Circular Arrow 11"/>
          <p:cNvSpPr/>
          <p:nvPr/>
        </p:nvSpPr>
        <p:spPr>
          <a:xfrm>
            <a:off x="5029200" y="5029200"/>
            <a:ext cx="1219200" cy="1219200"/>
          </a:xfrm>
          <a:prstGeom prst="circularArrow">
            <a:avLst>
              <a:gd name="adj1" fmla="val 12500"/>
              <a:gd name="adj2" fmla="val 1142319"/>
              <a:gd name="adj3" fmla="val 20457681"/>
              <a:gd name="adj4" fmla="val 1484411"/>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p:cBhvr>
                                        <p:cTn id="6" dur="500" fill="hold"/>
                                        <p:tgtEl>
                                          <p:spTgt spid="4"/>
                                        </p:tgtEl>
                                        <p:attrNameLst>
                                          <p:attrName>fillcolor</p:attrName>
                                        </p:attrNameLst>
                                      </p:cBhvr>
                                      <p:to>
                                        <a:srgbClr val="33CC33"/>
                                      </p:to>
                                    </p:animClr>
                                    <p:set>
                                      <p:cBhvr>
                                        <p:cTn id="7" dur="500" fill="hold"/>
                                        <p:tgtEl>
                                          <p:spTgt spid="4"/>
                                        </p:tgtEl>
                                        <p:attrNameLst>
                                          <p:attrName>fill.type</p:attrName>
                                        </p:attrNameLst>
                                      </p:cBhvr>
                                      <p:to>
                                        <p:strVal val="solid"/>
                                      </p:to>
                                    </p:set>
                                    <p:set>
                                      <p:cBhvr>
                                        <p:cTn id="8" dur="500" fill="hold"/>
                                        <p:tgtEl>
                                          <p:spTgt spid="4"/>
                                        </p:tgtEl>
                                        <p:attrNameLst>
                                          <p:attrName>fill.on</p:attrName>
                                        </p:attrNameLst>
                                      </p:cBhvr>
                                      <p:to>
                                        <p:strVal val="tru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par>
                          <p:cTn id="15" fill="hold">
                            <p:stCondLst>
                              <p:cond delay="0"/>
                            </p:stCondLst>
                            <p:childTnLst>
                              <p:par>
                                <p:cTn id="16" presetID="1" presetClass="emph" presetSubtype="2" fill="hold" nodeType="afterEffect">
                                  <p:stCondLst>
                                    <p:cond delay="0"/>
                                  </p:stCondLst>
                                  <p:childTnLst>
                                    <p:animClr clrSpc="rgb">
                                      <p:cBhvr>
                                        <p:cTn id="17" dur="500" fill="hold"/>
                                        <p:tgtEl>
                                          <p:spTgt spid="6"/>
                                        </p:tgtEl>
                                        <p:attrNameLst>
                                          <p:attrName>fillcolor</p:attrName>
                                        </p:attrNameLst>
                                      </p:cBhvr>
                                      <p:to>
                                        <a:srgbClr val="33CC33"/>
                                      </p:to>
                                    </p:animClr>
                                    <p:set>
                                      <p:cBhvr>
                                        <p:cTn id="18" dur="500" fill="hold"/>
                                        <p:tgtEl>
                                          <p:spTgt spid="6"/>
                                        </p:tgtEl>
                                        <p:attrNameLst>
                                          <p:attrName>fill.type</p:attrName>
                                        </p:attrNameLst>
                                      </p:cBhvr>
                                      <p:to>
                                        <p:strVal val="solid"/>
                                      </p:to>
                                    </p:set>
                                    <p:set>
                                      <p:cBhvr>
                                        <p:cTn id="19" dur="500" fill="hold"/>
                                        <p:tgtEl>
                                          <p:spTgt spid="6"/>
                                        </p:tgtEl>
                                        <p:attrNameLst>
                                          <p:attrName>fill.on</p:attrName>
                                        </p:attrNameLst>
                                      </p:cBhvr>
                                      <p:to>
                                        <p:strVal val="true"/>
                                      </p:to>
                                    </p:set>
                                  </p:childTnLst>
                                </p:cTn>
                              </p:par>
                              <p:par>
                                <p:cTn id="20" presetID="1"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10"/>
                                        </p:tgtEl>
                                        <p:attrNameLst>
                                          <p:attrName>style.visibility</p:attrName>
                                        </p:attrNameLst>
                                      </p:cBhvr>
                                      <p:to>
                                        <p:strVal val="hidden"/>
                                      </p:to>
                                    </p:set>
                                  </p:childTnLst>
                                </p:cTn>
                              </p:par>
                            </p:childTnLst>
                          </p:cTn>
                        </p:par>
                        <p:par>
                          <p:cTn id="26" fill="hold">
                            <p:stCondLst>
                              <p:cond delay="0"/>
                            </p:stCondLst>
                            <p:childTnLst>
                              <p:par>
                                <p:cTn id="27" presetID="1" presetClass="emph" presetSubtype="2" fill="hold" nodeType="afterEffect">
                                  <p:stCondLst>
                                    <p:cond delay="0"/>
                                  </p:stCondLst>
                                  <p:childTnLst>
                                    <p:animClr clrSpc="rgb">
                                      <p:cBhvr>
                                        <p:cTn id="28" dur="500" fill="hold"/>
                                        <p:tgtEl>
                                          <p:spTgt spid="7"/>
                                        </p:tgtEl>
                                        <p:attrNameLst>
                                          <p:attrName>fillcolor</p:attrName>
                                        </p:attrNameLst>
                                      </p:cBhvr>
                                      <p:to>
                                        <a:srgbClr val="33CC33"/>
                                      </p:to>
                                    </p:animClr>
                                    <p:set>
                                      <p:cBhvr>
                                        <p:cTn id="29" dur="500" fill="hold"/>
                                        <p:tgtEl>
                                          <p:spTgt spid="7"/>
                                        </p:tgtEl>
                                        <p:attrNameLst>
                                          <p:attrName>fill.type</p:attrName>
                                        </p:attrNameLst>
                                      </p:cBhvr>
                                      <p:to>
                                        <p:strVal val="solid"/>
                                      </p:to>
                                    </p:set>
                                    <p:set>
                                      <p:cBhvr>
                                        <p:cTn id="30" dur="500" fill="hold"/>
                                        <p:tgtEl>
                                          <p:spTgt spid="7"/>
                                        </p:tgtEl>
                                        <p:attrNameLst>
                                          <p:attrName>fill.on</p:attrName>
                                        </p:attrNameLst>
                                      </p:cBhvr>
                                      <p:to>
                                        <p:strVal val="tru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1"/>
                                        </p:tgtEl>
                                        <p:attrNameLst>
                                          <p:attrName>style.visibility</p:attrName>
                                        </p:attrNameLst>
                                      </p:cBhvr>
                                      <p:to>
                                        <p:strVal val="hidden"/>
                                      </p:to>
                                    </p:set>
                                  </p:childTnLst>
                                </p:cTn>
                              </p:par>
                            </p:childTnLst>
                          </p:cTn>
                        </p:par>
                        <p:par>
                          <p:cTn id="37" fill="hold">
                            <p:stCondLst>
                              <p:cond delay="0"/>
                            </p:stCondLst>
                            <p:childTnLst>
                              <p:par>
                                <p:cTn id="38" presetID="1" presetClass="emph" presetSubtype="2" fill="hold" nodeType="afterEffect">
                                  <p:stCondLst>
                                    <p:cond delay="0"/>
                                  </p:stCondLst>
                                  <p:childTnLst>
                                    <p:animClr clrSpc="rgb">
                                      <p:cBhvr>
                                        <p:cTn id="39" dur="500" fill="hold"/>
                                        <p:tgtEl>
                                          <p:spTgt spid="5"/>
                                        </p:tgtEl>
                                        <p:attrNameLst>
                                          <p:attrName>fillcolor</p:attrName>
                                        </p:attrNameLst>
                                      </p:cBhvr>
                                      <p:to>
                                        <a:srgbClr val="33CC33"/>
                                      </p:to>
                                    </p:animClr>
                                    <p:set>
                                      <p:cBhvr>
                                        <p:cTn id="40" dur="500" fill="hold"/>
                                        <p:tgtEl>
                                          <p:spTgt spid="5"/>
                                        </p:tgtEl>
                                        <p:attrNameLst>
                                          <p:attrName>fill.type</p:attrName>
                                        </p:attrNameLst>
                                      </p:cBhvr>
                                      <p:to>
                                        <p:strVal val="solid"/>
                                      </p:to>
                                    </p:set>
                                    <p:set>
                                      <p:cBhvr>
                                        <p:cTn id="41" dur="500" fill="hold"/>
                                        <p:tgtEl>
                                          <p:spTgt spid="5"/>
                                        </p:tgtEl>
                                        <p:attrNameLst>
                                          <p:attrName>fill.on</p:attrName>
                                        </p:attrNameLst>
                                      </p:cBhvr>
                                      <p:to>
                                        <p:strVal val="true"/>
                                      </p:to>
                                    </p:set>
                                  </p:childTnLst>
                                </p:cTn>
                              </p:par>
                              <p:par>
                                <p:cTn id="42" presetID="1"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1" nodeType="clickEffect">
                                  <p:stCondLst>
                                    <p:cond delay="0"/>
                                  </p:stCondLst>
                                  <p:childTnLst>
                                    <p:set>
                                      <p:cBhvr>
                                        <p:cTn id="47" dur="1" fill="hold">
                                          <p:stCondLst>
                                            <p:cond delay="0"/>
                                          </p:stCondLst>
                                        </p:cTn>
                                        <p:tgtEl>
                                          <p:spTgt spid="9"/>
                                        </p:tgtEl>
                                        <p:attrNameLst>
                                          <p:attrName>style.visibility</p:attrName>
                                        </p:attrNameLst>
                                      </p:cBhvr>
                                      <p:to>
                                        <p:strVal val="hidden"/>
                                      </p:to>
                                    </p:set>
                                  </p:childTnLst>
                                </p:cTn>
                              </p:par>
                            </p:childTnLst>
                          </p:cTn>
                        </p:par>
                        <p:par>
                          <p:cTn id="48" fill="hold">
                            <p:stCondLst>
                              <p:cond delay="0"/>
                            </p:stCondLst>
                            <p:childTnLst>
                              <p:par>
                                <p:cTn id="49" presetID="1" presetClass="emph" presetSubtype="2" fill="hold" nodeType="afterEffect">
                                  <p:stCondLst>
                                    <p:cond delay="0"/>
                                  </p:stCondLst>
                                  <p:childTnLst>
                                    <p:animClr clrSpc="rgb">
                                      <p:cBhvr>
                                        <p:cTn id="50" dur="500" fill="hold"/>
                                        <p:tgtEl>
                                          <p:spTgt spid="4"/>
                                        </p:tgtEl>
                                        <p:attrNameLst>
                                          <p:attrName>fillcolor</p:attrName>
                                        </p:attrNameLst>
                                      </p:cBhvr>
                                      <p:to>
                                        <a:srgbClr val="FF9900"/>
                                      </p:to>
                                    </p:animClr>
                                    <p:set>
                                      <p:cBhvr>
                                        <p:cTn id="51" dur="500" fill="hold"/>
                                        <p:tgtEl>
                                          <p:spTgt spid="4"/>
                                        </p:tgtEl>
                                        <p:attrNameLst>
                                          <p:attrName>fill.type</p:attrName>
                                        </p:attrNameLst>
                                      </p:cBhvr>
                                      <p:to>
                                        <p:strVal val="solid"/>
                                      </p:to>
                                    </p:set>
                                    <p:set>
                                      <p:cBhvr>
                                        <p:cTn id="52" dur="500" fill="hold"/>
                                        <p:tgtEl>
                                          <p:spTgt spid="4"/>
                                        </p:tgtEl>
                                        <p:attrNameLst>
                                          <p:attrName>fill.on</p:attrName>
                                        </p:attrNameLst>
                                      </p:cBhvr>
                                      <p:to>
                                        <p:strVal val="true"/>
                                      </p:to>
                                    </p:set>
                                  </p:childTnLst>
                                </p:cTn>
                              </p:par>
                              <p:par>
                                <p:cTn id="53" presetID="1" presetClass="entr" presetSubtype="0" fill="hold" grpId="2"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par>
                          <p:cTn id="55" fill="hold">
                            <p:stCondLst>
                              <p:cond delay="500"/>
                            </p:stCondLst>
                            <p:childTnLst>
                              <p:par>
                                <p:cTn id="56" presetID="1" presetClass="exit" presetSubtype="0" fill="hold" grpId="3" nodeType="afterEffect">
                                  <p:stCondLst>
                                    <p:cond delay="500"/>
                                  </p:stCondLst>
                                  <p:childTnLst>
                                    <p:set>
                                      <p:cBhvr>
                                        <p:cTn id="57" dur="1" fill="hold">
                                          <p:stCondLst>
                                            <p:cond delay="0"/>
                                          </p:stCondLst>
                                        </p:cTn>
                                        <p:tgtEl>
                                          <p:spTgt spid="8"/>
                                        </p:tgtEl>
                                        <p:attrNameLst>
                                          <p:attrName>style.visibility</p:attrName>
                                        </p:attrNameLst>
                                      </p:cBhvr>
                                      <p:to>
                                        <p:strVal val="hidden"/>
                                      </p:to>
                                    </p:set>
                                  </p:childTnLst>
                                </p:cTn>
                              </p:par>
                            </p:childTnLst>
                          </p:cTn>
                        </p:par>
                        <p:par>
                          <p:cTn id="58" fill="hold">
                            <p:stCondLst>
                              <p:cond delay="1000"/>
                            </p:stCondLst>
                            <p:childTnLst>
                              <p:par>
                                <p:cTn id="59" presetID="1" presetClass="emph" presetSubtype="2" fill="hold" nodeType="afterEffect">
                                  <p:stCondLst>
                                    <p:cond delay="0"/>
                                  </p:stCondLst>
                                  <p:childTnLst>
                                    <p:animClr clrSpc="rgb">
                                      <p:cBhvr>
                                        <p:cTn id="60" dur="500" fill="hold"/>
                                        <p:tgtEl>
                                          <p:spTgt spid="6"/>
                                        </p:tgtEl>
                                        <p:attrNameLst>
                                          <p:attrName>fillcolor</p:attrName>
                                        </p:attrNameLst>
                                      </p:cBhvr>
                                      <p:to>
                                        <a:srgbClr val="FF9900"/>
                                      </p:to>
                                    </p:animClr>
                                    <p:set>
                                      <p:cBhvr>
                                        <p:cTn id="61" dur="500" fill="hold"/>
                                        <p:tgtEl>
                                          <p:spTgt spid="6"/>
                                        </p:tgtEl>
                                        <p:attrNameLst>
                                          <p:attrName>fill.type</p:attrName>
                                        </p:attrNameLst>
                                      </p:cBhvr>
                                      <p:to>
                                        <p:strVal val="solid"/>
                                      </p:to>
                                    </p:set>
                                    <p:set>
                                      <p:cBhvr>
                                        <p:cTn id="62" dur="500" fill="hold"/>
                                        <p:tgtEl>
                                          <p:spTgt spid="6"/>
                                        </p:tgtEl>
                                        <p:attrNameLst>
                                          <p:attrName>fill.on</p:attrName>
                                        </p:attrNameLst>
                                      </p:cBhvr>
                                      <p:to>
                                        <p:strVal val="true"/>
                                      </p:to>
                                    </p:set>
                                  </p:childTnLst>
                                </p:cTn>
                              </p:par>
                              <p:par>
                                <p:cTn id="63" presetID="1" presetClass="entr" presetSubtype="0" fill="hold" grpId="2" nodeType="with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childTnLst>
                          </p:cTn>
                        </p:par>
                        <p:par>
                          <p:cTn id="65" fill="hold">
                            <p:stCondLst>
                              <p:cond delay="1500"/>
                            </p:stCondLst>
                            <p:childTnLst>
                              <p:par>
                                <p:cTn id="66" presetID="1" presetClass="exit" presetSubtype="0" fill="hold" grpId="3" nodeType="afterEffect">
                                  <p:stCondLst>
                                    <p:cond delay="500"/>
                                  </p:stCondLst>
                                  <p:childTnLst>
                                    <p:set>
                                      <p:cBhvr>
                                        <p:cTn id="67" dur="1" fill="hold">
                                          <p:stCondLst>
                                            <p:cond delay="0"/>
                                          </p:stCondLst>
                                        </p:cTn>
                                        <p:tgtEl>
                                          <p:spTgt spid="10"/>
                                        </p:tgtEl>
                                        <p:attrNameLst>
                                          <p:attrName>style.visibility</p:attrName>
                                        </p:attrNameLst>
                                      </p:cBhvr>
                                      <p:to>
                                        <p:strVal val="hidden"/>
                                      </p:to>
                                    </p:set>
                                  </p:childTnLst>
                                </p:cTn>
                              </p:par>
                            </p:childTnLst>
                          </p:cTn>
                        </p:par>
                        <p:par>
                          <p:cTn id="68" fill="hold">
                            <p:stCondLst>
                              <p:cond delay="2000"/>
                            </p:stCondLst>
                            <p:childTnLst>
                              <p:par>
                                <p:cTn id="69" presetID="1" presetClass="emph" presetSubtype="2" fill="hold" nodeType="afterEffect">
                                  <p:stCondLst>
                                    <p:cond delay="0"/>
                                  </p:stCondLst>
                                  <p:childTnLst>
                                    <p:animClr clrSpc="rgb">
                                      <p:cBhvr>
                                        <p:cTn id="70" dur="500" fill="hold"/>
                                        <p:tgtEl>
                                          <p:spTgt spid="7"/>
                                        </p:tgtEl>
                                        <p:attrNameLst>
                                          <p:attrName>fillcolor</p:attrName>
                                        </p:attrNameLst>
                                      </p:cBhvr>
                                      <p:to>
                                        <a:srgbClr val="FF9900"/>
                                      </p:to>
                                    </p:animClr>
                                    <p:set>
                                      <p:cBhvr>
                                        <p:cTn id="71" dur="500" fill="hold"/>
                                        <p:tgtEl>
                                          <p:spTgt spid="7"/>
                                        </p:tgtEl>
                                        <p:attrNameLst>
                                          <p:attrName>fill.type</p:attrName>
                                        </p:attrNameLst>
                                      </p:cBhvr>
                                      <p:to>
                                        <p:strVal val="solid"/>
                                      </p:to>
                                    </p:set>
                                    <p:set>
                                      <p:cBhvr>
                                        <p:cTn id="72" dur="500" fill="hold"/>
                                        <p:tgtEl>
                                          <p:spTgt spid="7"/>
                                        </p:tgtEl>
                                        <p:attrNameLst>
                                          <p:attrName>fill.on</p:attrName>
                                        </p:attrNameLst>
                                      </p:cBhvr>
                                      <p:to>
                                        <p:strVal val="true"/>
                                      </p:to>
                                    </p:set>
                                  </p:childTnLst>
                                </p:cTn>
                              </p:par>
                              <p:par>
                                <p:cTn id="73" presetID="1" presetClass="entr" presetSubtype="0" fill="hold" grpId="2" nodeType="withEffect">
                                  <p:stCondLst>
                                    <p:cond delay="0"/>
                                  </p:stCondLst>
                                  <p:childTnLst>
                                    <p:set>
                                      <p:cBhvr>
                                        <p:cTn id="74" dur="1" fill="hold">
                                          <p:stCondLst>
                                            <p:cond delay="0"/>
                                          </p:stCondLst>
                                        </p:cTn>
                                        <p:tgtEl>
                                          <p:spTgt spid="11"/>
                                        </p:tgtEl>
                                        <p:attrNameLst>
                                          <p:attrName>style.visibility</p:attrName>
                                        </p:attrNameLst>
                                      </p:cBhvr>
                                      <p:to>
                                        <p:strVal val="visible"/>
                                      </p:to>
                                    </p:set>
                                  </p:childTnLst>
                                </p:cTn>
                              </p:par>
                            </p:childTnLst>
                          </p:cTn>
                        </p:par>
                        <p:par>
                          <p:cTn id="75" fill="hold">
                            <p:stCondLst>
                              <p:cond delay="2500"/>
                            </p:stCondLst>
                            <p:childTnLst>
                              <p:par>
                                <p:cTn id="76" presetID="1" presetClass="exit" presetSubtype="0" fill="hold" grpId="3" nodeType="afterEffect">
                                  <p:stCondLst>
                                    <p:cond delay="500"/>
                                  </p:stCondLst>
                                  <p:childTnLst>
                                    <p:set>
                                      <p:cBhvr>
                                        <p:cTn id="77" dur="1" fill="hold">
                                          <p:stCondLst>
                                            <p:cond delay="0"/>
                                          </p:stCondLst>
                                        </p:cTn>
                                        <p:tgtEl>
                                          <p:spTgt spid="11"/>
                                        </p:tgtEl>
                                        <p:attrNameLst>
                                          <p:attrName>style.visibility</p:attrName>
                                        </p:attrNameLst>
                                      </p:cBhvr>
                                      <p:to>
                                        <p:strVal val="hidden"/>
                                      </p:to>
                                    </p:set>
                                  </p:childTnLst>
                                </p:cTn>
                              </p:par>
                            </p:childTnLst>
                          </p:cTn>
                        </p:par>
                        <p:par>
                          <p:cTn id="78" fill="hold">
                            <p:stCondLst>
                              <p:cond delay="3000"/>
                            </p:stCondLst>
                            <p:childTnLst>
                              <p:par>
                                <p:cTn id="79" presetID="1" presetClass="emph" presetSubtype="2" fill="hold" nodeType="afterEffect">
                                  <p:stCondLst>
                                    <p:cond delay="0"/>
                                  </p:stCondLst>
                                  <p:childTnLst>
                                    <p:animClr clrSpc="rgb">
                                      <p:cBhvr>
                                        <p:cTn id="80" dur="500" fill="hold"/>
                                        <p:tgtEl>
                                          <p:spTgt spid="5"/>
                                        </p:tgtEl>
                                        <p:attrNameLst>
                                          <p:attrName>fillcolor</p:attrName>
                                        </p:attrNameLst>
                                      </p:cBhvr>
                                      <p:to>
                                        <a:srgbClr val="FF9900"/>
                                      </p:to>
                                    </p:animClr>
                                    <p:set>
                                      <p:cBhvr>
                                        <p:cTn id="81" dur="500" fill="hold"/>
                                        <p:tgtEl>
                                          <p:spTgt spid="5"/>
                                        </p:tgtEl>
                                        <p:attrNameLst>
                                          <p:attrName>fill.type</p:attrName>
                                        </p:attrNameLst>
                                      </p:cBhvr>
                                      <p:to>
                                        <p:strVal val="solid"/>
                                      </p:to>
                                    </p:set>
                                    <p:set>
                                      <p:cBhvr>
                                        <p:cTn id="82" dur="500" fill="hold"/>
                                        <p:tgtEl>
                                          <p:spTgt spid="5"/>
                                        </p:tgtEl>
                                        <p:attrNameLst>
                                          <p:attrName>fill.on</p:attrName>
                                        </p:attrNameLst>
                                      </p:cBhvr>
                                      <p:to>
                                        <p:strVal val="true"/>
                                      </p:to>
                                    </p:set>
                                  </p:childTnLst>
                                </p:cTn>
                              </p:par>
                              <p:par>
                                <p:cTn id="83" presetID="1" presetClass="entr" presetSubtype="0" fill="hold" grpId="2" nodeType="withEffect">
                                  <p:stCondLst>
                                    <p:cond delay="0"/>
                                  </p:stCondLst>
                                  <p:childTnLst>
                                    <p:set>
                                      <p:cBhvr>
                                        <p:cTn id="84" dur="1" fill="hold">
                                          <p:stCondLst>
                                            <p:cond delay="0"/>
                                          </p:stCondLst>
                                        </p:cTn>
                                        <p:tgtEl>
                                          <p:spTgt spid="9"/>
                                        </p:tgtEl>
                                        <p:attrNameLst>
                                          <p:attrName>style.visibility</p:attrName>
                                        </p:attrNameLst>
                                      </p:cBhvr>
                                      <p:to>
                                        <p:strVal val="visible"/>
                                      </p:to>
                                    </p:set>
                                  </p:childTnLst>
                                </p:cTn>
                              </p:par>
                            </p:childTnLst>
                          </p:cTn>
                        </p:par>
                        <p:par>
                          <p:cTn id="85" fill="hold">
                            <p:stCondLst>
                              <p:cond delay="3500"/>
                            </p:stCondLst>
                            <p:childTnLst>
                              <p:par>
                                <p:cTn id="86" presetID="1" presetClass="exit" presetSubtype="0" fill="hold" grpId="3" nodeType="afterEffect">
                                  <p:stCondLst>
                                    <p:cond delay="500"/>
                                  </p:stCondLst>
                                  <p:childTnLst>
                                    <p:set>
                                      <p:cBhvr>
                                        <p:cTn id="87" dur="1" fill="hold">
                                          <p:stCondLst>
                                            <p:cond delay="0"/>
                                          </p:stCondLst>
                                        </p:cTn>
                                        <p:tgtEl>
                                          <p:spTgt spid="9"/>
                                        </p:tgtEl>
                                        <p:attrNameLst>
                                          <p:attrName>style.visibility</p:attrName>
                                        </p:attrNameLst>
                                      </p:cBhvr>
                                      <p:to>
                                        <p:strVal val="hidden"/>
                                      </p:to>
                                    </p:set>
                                  </p:childTnLst>
                                </p:cTn>
                              </p:par>
                            </p:childTnLst>
                          </p:cTn>
                        </p:par>
                        <p:par>
                          <p:cTn id="88" fill="hold">
                            <p:stCondLst>
                              <p:cond delay="4000"/>
                            </p:stCondLst>
                            <p:childTnLst>
                              <p:par>
                                <p:cTn id="89" presetID="10" presetClass="entr" presetSubtype="0" fill="hold" grpId="1"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fade">
                                      <p:cBhvr>
                                        <p:cTn id="91" dur="1000"/>
                                        <p:tgtEl>
                                          <p:spTgt spid="12"/>
                                        </p:tgtEl>
                                      </p:cBhvr>
                                    </p:animEffect>
                                  </p:childTnLst>
                                </p:cTn>
                              </p:par>
                              <p:par>
                                <p:cTn id="92" presetID="8" presetClass="emph" presetSubtype="0" fill="hold" grpId="2" nodeType="withEffect">
                                  <p:stCondLst>
                                    <p:cond delay="0"/>
                                  </p:stCondLst>
                                  <p:childTnLst>
                                    <p:animRot by="21600000">
                                      <p:cBhvr>
                                        <p:cTn id="93"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8" grpId="2"/>
      <p:bldP spid="8" grpId="3"/>
      <p:bldP spid="9" grpId="0"/>
      <p:bldP spid="9" grpId="1"/>
      <p:bldP spid="9" grpId="2"/>
      <p:bldP spid="9" grpId="3"/>
      <p:bldP spid="10" grpId="0"/>
      <p:bldP spid="10" grpId="1"/>
      <p:bldP spid="10" grpId="2"/>
      <p:bldP spid="10" grpId="3"/>
      <p:bldP spid="11" grpId="0"/>
      <p:bldP spid="11" grpId="1"/>
      <p:bldP spid="11" grpId="2"/>
      <p:bldP spid="11" grpId="3"/>
      <p:bldP spid="12" grpId="1" animBg="1"/>
      <p:bldP spid="12"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fear releasing control?</a:t>
            </a:r>
            <a:endParaRPr lang="en-US" dirty="0"/>
          </a:p>
        </p:txBody>
      </p:sp>
      <p:sp>
        <p:nvSpPr>
          <p:cNvPr id="3" name="Content Placeholder 2"/>
          <p:cNvSpPr>
            <a:spLocks noGrp="1"/>
          </p:cNvSpPr>
          <p:nvPr>
            <p:ph idx="1"/>
          </p:nvPr>
        </p:nvSpPr>
        <p:spPr>
          <a:xfrm>
            <a:off x="2743200" y="1600201"/>
            <a:ext cx="5943600" cy="2743200"/>
          </a:xfrm>
        </p:spPr>
        <p:txBody>
          <a:bodyPr>
            <a:normAutofit fontScale="77500" lnSpcReduction="20000"/>
          </a:bodyPr>
          <a:lstStyle/>
          <a:p>
            <a:r>
              <a:rPr lang="en-US" b="1" i="1" dirty="0" smtClean="0"/>
              <a:t>Variations</a:t>
            </a:r>
          </a:p>
          <a:p>
            <a:pPr lvl="1"/>
            <a:r>
              <a:rPr lang="en-US" dirty="0" smtClean="0"/>
              <a:t>Set a time limit</a:t>
            </a:r>
          </a:p>
          <a:p>
            <a:pPr lvl="1"/>
            <a:r>
              <a:rPr lang="en-US" dirty="0" smtClean="0"/>
              <a:t>Make it a race. Which team can come up with the most answers within the time limit?</a:t>
            </a:r>
          </a:p>
          <a:p>
            <a:pPr lvl="1"/>
            <a:r>
              <a:rPr lang="en-US" dirty="0" smtClean="0"/>
              <a:t>Record your answer on a piece of paper.  Pass the paper to the next group member who adds to the answer. This is called a </a:t>
            </a:r>
            <a:r>
              <a:rPr lang="en-US" b="1" dirty="0" smtClean="0"/>
              <a:t>Round Table.</a:t>
            </a:r>
          </a:p>
        </p:txBody>
      </p:sp>
      <p:sp>
        <p:nvSpPr>
          <p:cNvPr id="4" name="Rounded Rectangle 3"/>
          <p:cNvSpPr/>
          <p:nvPr/>
        </p:nvSpPr>
        <p:spPr>
          <a:xfrm>
            <a:off x="41148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Rounded Rectangle 4"/>
          <p:cNvSpPr/>
          <p:nvPr/>
        </p:nvSpPr>
        <p:spPr>
          <a:xfrm>
            <a:off x="41148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Rounded Rectangle 5"/>
          <p:cNvSpPr/>
          <p:nvPr/>
        </p:nvSpPr>
        <p:spPr>
          <a:xfrm>
            <a:off x="57150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57150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 name="TextBox 7"/>
          <p:cNvSpPr txBox="1"/>
          <p:nvPr/>
        </p:nvSpPr>
        <p:spPr>
          <a:xfrm>
            <a:off x="3429000" y="4724400"/>
            <a:ext cx="533400" cy="369332"/>
          </a:xfrm>
          <a:prstGeom prst="rect">
            <a:avLst/>
          </a:prstGeom>
          <a:noFill/>
        </p:spPr>
        <p:txBody>
          <a:bodyPr wrap="square" rtlCol="0">
            <a:spAutoFit/>
          </a:bodyPr>
          <a:lstStyle/>
          <a:p>
            <a:pPr algn="r"/>
            <a:r>
              <a:rPr lang="en-US" dirty="0" smtClean="0"/>
              <a:t>#1</a:t>
            </a:r>
            <a:endParaRPr lang="en-US" dirty="0"/>
          </a:p>
        </p:txBody>
      </p:sp>
      <p:sp>
        <p:nvSpPr>
          <p:cNvPr id="9" name="TextBox 8"/>
          <p:cNvSpPr txBox="1"/>
          <p:nvPr/>
        </p:nvSpPr>
        <p:spPr>
          <a:xfrm>
            <a:off x="3429000" y="5867400"/>
            <a:ext cx="533400" cy="369332"/>
          </a:xfrm>
          <a:prstGeom prst="rect">
            <a:avLst/>
          </a:prstGeom>
          <a:noFill/>
        </p:spPr>
        <p:txBody>
          <a:bodyPr wrap="square" rtlCol="0">
            <a:spAutoFit/>
          </a:bodyPr>
          <a:lstStyle/>
          <a:p>
            <a:pPr algn="r"/>
            <a:r>
              <a:rPr lang="en-US" dirty="0" smtClean="0"/>
              <a:t>#4</a:t>
            </a:r>
            <a:endParaRPr lang="en-US" dirty="0"/>
          </a:p>
        </p:txBody>
      </p:sp>
      <p:sp>
        <p:nvSpPr>
          <p:cNvPr id="10" name="TextBox 9"/>
          <p:cNvSpPr txBox="1"/>
          <p:nvPr/>
        </p:nvSpPr>
        <p:spPr>
          <a:xfrm>
            <a:off x="7391400" y="4724400"/>
            <a:ext cx="457200" cy="369332"/>
          </a:xfrm>
          <a:prstGeom prst="rect">
            <a:avLst/>
          </a:prstGeom>
          <a:noFill/>
        </p:spPr>
        <p:txBody>
          <a:bodyPr wrap="square" rtlCol="0">
            <a:spAutoFit/>
          </a:bodyPr>
          <a:lstStyle/>
          <a:p>
            <a:r>
              <a:rPr lang="en-US" dirty="0" smtClean="0"/>
              <a:t>#2</a:t>
            </a:r>
            <a:endParaRPr lang="en-US" dirty="0"/>
          </a:p>
        </p:txBody>
      </p:sp>
      <p:sp>
        <p:nvSpPr>
          <p:cNvPr id="11" name="TextBox 10"/>
          <p:cNvSpPr txBox="1"/>
          <p:nvPr/>
        </p:nvSpPr>
        <p:spPr>
          <a:xfrm>
            <a:off x="7391400" y="5867400"/>
            <a:ext cx="533400" cy="369332"/>
          </a:xfrm>
          <a:prstGeom prst="rect">
            <a:avLst/>
          </a:prstGeom>
          <a:noFill/>
        </p:spPr>
        <p:txBody>
          <a:bodyPr wrap="square" rtlCol="0">
            <a:spAutoFit/>
          </a:bodyPr>
          <a:lstStyle/>
          <a:p>
            <a:r>
              <a:rPr lang="en-US" dirty="0" smtClean="0"/>
              <a:t>#3</a:t>
            </a:r>
            <a:endParaRPr lang="en-US" dirty="0"/>
          </a:p>
        </p:txBody>
      </p:sp>
      <p:sp>
        <p:nvSpPr>
          <p:cNvPr id="12" name="Circular Arrow 11"/>
          <p:cNvSpPr/>
          <p:nvPr/>
        </p:nvSpPr>
        <p:spPr>
          <a:xfrm>
            <a:off x="5029200" y="5029200"/>
            <a:ext cx="1219200" cy="1219200"/>
          </a:xfrm>
          <a:prstGeom prst="circularArrow">
            <a:avLst>
              <a:gd name="adj1" fmla="val 12500"/>
              <a:gd name="adj2" fmla="val 1142319"/>
              <a:gd name="adj3" fmla="val 20457681"/>
              <a:gd name="adj4" fmla="val 1484411"/>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fear releasing control?</a:t>
            </a:r>
            <a:endParaRPr lang="en-US" dirty="0"/>
          </a:p>
        </p:txBody>
      </p:sp>
      <p:sp>
        <p:nvSpPr>
          <p:cNvPr id="3" name="Content Placeholder 2"/>
          <p:cNvSpPr>
            <a:spLocks noGrp="1"/>
          </p:cNvSpPr>
          <p:nvPr>
            <p:ph idx="1"/>
          </p:nvPr>
        </p:nvSpPr>
        <p:spPr>
          <a:xfrm>
            <a:off x="2743200" y="1600201"/>
            <a:ext cx="5943600" cy="2743200"/>
          </a:xfrm>
        </p:spPr>
        <p:txBody>
          <a:bodyPr>
            <a:normAutofit/>
          </a:bodyPr>
          <a:lstStyle/>
          <a:p>
            <a:r>
              <a:rPr lang="en-US" b="1" i="1" dirty="0" smtClean="0"/>
              <a:t>Variations</a:t>
            </a:r>
          </a:p>
          <a:p>
            <a:pPr lvl="1"/>
            <a:r>
              <a:rPr lang="en-US" b="1" dirty="0" smtClean="0"/>
              <a:t>Paraphrase Passport</a:t>
            </a:r>
          </a:p>
          <a:p>
            <a:pPr lvl="2"/>
            <a:r>
              <a:rPr lang="en-US" b="1" dirty="0" smtClean="0"/>
              <a:t>Before the next student can contribute their answer, they must paraphrase the previous person’s answer</a:t>
            </a:r>
          </a:p>
        </p:txBody>
      </p:sp>
      <p:sp>
        <p:nvSpPr>
          <p:cNvPr id="4" name="Rounded Rectangle 3"/>
          <p:cNvSpPr/>
          <p:nvPr/>
        </p:nvSpPr>
        <p:spPr>
          <a:xfrm>
            <a:off x="41148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5" name="Rounded Rectangle 4"/>
          <p:cNvSpPr/>
          <p:nvPr/>
        </p:nvSpPr>
        <p:spPr>
          <a:xfrm>
            <a:off x="41148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 name="Rounded Rectangle 5"/>
          <p:cNvSpPr/>
          <p:nvPr/>
        </p:nvSpPr>
        <p:spPr>
          <a:xfrm>
            <a:off x="5715000" y="46482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7" name="Rounded Rectangle 6"/>
          <p:cNvSpPr/>
          <p:nvPr/>
        </p:nvSpPr>
        <p:spPr>
          <a:xfrm>
            <a:off x="5715000" y="5715000"/>
            <a:ext cx="1447800" cy="914400"/>
          </a:xfrm>
          <a:prstGeom prst="roundRect">
            <a:avLst/>
          </a:prstGeom>
          <a:solidFill>
            <a:srgbClr val="92D050"/>
          </a:solidFill>
          <a:ln>
            <a:solidFill>
              <a:schemeClr val="tx1"/>
            </a:solid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8" name="TextBox 7"/>
          <p:cNvSpPr txBox="1"/>
          <p:nvPr/>
        </p:nvSpPr>
        <p:spPr>
          <a:xfrm>
            <a:off x="3429000" y="4724400"/>
            <a:ext cx="533400" cy="369332"/>
          </a:xfrm>
          <a:prstGeom prst="rect">
            <a:avLst/>
          </a:prstGeom>
          <a:noFill/>
        </p:spPr>
        <p:txBody>
          <a:bodyPr wrap="square" rtlCol="0">
            <a:spAutoFit/>
          </a:bodyPr>
          <a:lstStyle/>
          <a:p>
            <a:pPr algn="r"/>
            <a:r>
              <a:rPr lang="en-US" dirty="0" smtClean="0"/>
              <a:t>#1</a:t>
            </a:r>
            <a:endParaRPr lang="en-US" dirty="0"/>
          </a:p>
        </p:txBody>
      </p:sp>
      <p:sp>
        <p:nvSpPr>
          <p:cNvPr id="9" name="TextBox 8"/>
          <p:cNvSpPr txBox="1"/>
          <p:nvPr/>
        </p:nvSpPr>
        <p:spPr>
          <a:xfrm>
            <a:off x="3429000" y="5867400"/>
            <a:ext cx="533400" cy="369332"/>
          </a:xfrm>
          <a:prstGeom prst="rect">
            <a:avLst/>
          </a:prstGeom>
          <a:noFill/>
        </p:spPr>
        <p:txBody>
          <a:bodyPr wrap="square" rtlCol="0">
            <a:spAutoFit/>
          </a:bodyPr>
          <a:lstStyle/>
          <a:p>
            <a:pPr algn="r"/>
            <a:r>
              <a:rPr lang="en-US" dirty="0" smtClean="0"/>
              <a:t>#4</a:t>
            </a:r>
            <a:endParaRPr lang="en-US" dirty="0"/>
          </a:p>
        </p:txBody>
      </p:sp>
      <p:sp>
        <p:nvSpPr>
          <p:cNvPr id="10" name="TextBox 9"/>
          <p:cNvSpPr txBox="1"/>
          <p:nvPr/>
        </p:nvSpPr>
        <p:spPr>
          <a:xfrm>
            <a:off x="7391400" y="4724400"/>
            <a:ext cx="457200" cy="369332"/>
          </a:xfrm>
          <a:prstGeom prst="rect">
            <a:avLst/>
          </a:prstGeom>
          <a:noFill/>
        </p:spPr>
        <p:txBody>
          <a:bodyPr wrap="square" rtlCol="0">
            <a:spAutoFit/>
          </a:bodyPr>
          <a:lstStyle/>
          <a:p>
            <a:r>
              <a:rPr lang="en-US" dirty="0" smtClean="0"/>
              <a:t>#2</a:t>
            </a:r>
            <a:endParaRPr lang="en-US" dirty="0"/>
          </a:p>
        </p:txBody>
      </p:sp>
      <p:sp>
        <p:nvSpPr>
          <p:cNvPr id="11" name="TextBox 10"/>
          <p:cNvSpPr txBox="1"/>
          <p:nvPr/>
        </p:nvSpPr>
        <p:spPr>
          <a:xfrm>
            <a:off x="7391400" y="5867400"/>
            <a:ext cx="533400" cy="369332"/>
          </a:xfrm>
          <a:prstGeom prst="rect">
            <a:avLst/>
          </a:prstGeom>
          <a:noFill/>
        </p:spPr>
        <p:txBody>
          <a:bodyPr wrap="square" rtlCol="0">
            <a:spAutoFit/>
          </a:bodyPr>
          <a:lstStyle/>
          <a:p>
            <a:r>
              <a:rPr lang="en-US" dirty="0" smtClean="0"/>
              <a:t>#3</a:t>
            </a:r>
            <a:endParaRPr lang="en-US" dirty="0"/>
          </a:p>
        </p:txBody>
      </p:sp>
      <p:sp>
        <p:nvSpPr>
          <p:cNvPr id="12" name="Circular Arrow 11"/>
          <p:cNvSpPr/>
          <p:nvPr/>
        </p:nvSpPr>
        <p:spPr>
          <a:xfrm>
            <a:off x="5029200" y="5029200"/>
            <a:ext cx="1219200" cy="1219200"/>
          </a:xfrm>
          <a:prstGeom prst="circularArrow">
            <a:avLst>
              <a:gd name="adj1" fmla="val 12500"/>
              <a:gd name="adj2" fmla="val 1142319"/>
              <a:gd name="adj3" fmla="val 20457681"/>
              <a:gd name="adj4" fmla="val 1484411"/>
              <a:gd name="adj5" fmla="val 125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Fears of Cooperative Learning</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456021" y="1828800"/>
            <a:ext cx="6687979" cy="4724400"/>
          </a:xfrm>
          <a:prstGeom prst="rect">
            <a:avLst/>
          </a:prstGeom>
          <a:noFill/>
          <a:ln w="9525">
            <a:noFill/>
            <a:miter lim="800000"/>
            <a:headEnd/>
            <a:tailEnd/>
          </a:ln>
        </p:spPr>
      </p:pic>
      <p:sp>
        <p:nvSpPr>
          <p:cNvPr id="4" name="Oval 3"/>
          <p:cNvSpPr/>
          <p:nvPr/>
        </p:nvSpPr>
        <p:spPr>
          <a:xfrm>
            <a:off x="8153400" y="2438400"/>
            <a:ext cx="838200" cy="1524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172200" y="4495800"/>
            <a:ext cx="914400" cy="13716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362200" y="4572000"/>
            <a:ext cx="1371600" cy="19050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648200" y="2667000"/>
            <a:ext cx="762000" cy="1295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038600" y="4724400"/>
            <a:ext cx="1371600" cy="1600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086600" y="4800600"/>
            <a:ext cx="1371600" cy="1600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086600" y="3733800"/>
            <a:ext cx="1143000" cy="685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486400" y="2590800"/>
            <a:ext cx="1600200" cy="1447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418306" y="4192621"/>
            <a:ext cx="533400" cy="533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514600" y="2286000"/>
            <a:ext cx="6248400" cy="4154984"/>
          </a:xfrm>
          <a:prstGeom prst="rect">
            <a:avLst/>
          </a:prstGeom>
          <a:solidFill>
            <a:srgbClr val="FFFFFF">
              <a:alpha val="85098"/>
            </a:srgbClr>
          </a:solidFill>
          <a:ln w="57150">
            <a:solidFill>
              <a:schemeClr val="tx1"/>
            </a:solidFill>
          </a:ln>
        </p:spPr>
        <p:txBody>
          <a:bodyPr wrap="square" rtlCol="0">
            <a:spAutoFit/>
          </a:bodyPr>
          <a:lstStyle/>
          <a:p>
            <a:r>
              <a:rPr lang="en-US" sz="2400" b="1" dirty="0" smtClean="0">
                <a:effectLst>
                  <a:glow rad="63500">
                    <a:schemeClr val="bg1">
                      <a:alpha val="40000"/>
                    </a:schemeClr>
                  </a:glow>
                </a:effectLst>
              </a:rPr>
              <a:t>Examine this picture depicting many of the challenges we may anticipate when introducing collaborative learning to our students. </a:t>
            </a:r>
            <a:br>
              <a:rPr lang="en-US" sz="2400" b="1" dirty="0" smtClean="0">
                <a:effectLst>
                  <a:glow rad="63500">
                    <a:schemeClr val="bg1">
                      <a:alpha val="40000"/>
                    </a:schemeClr>
                  </a:glow>
                </a:effectLst>
              </a:rPr>
            </a:br>
            <a:endParaRPr lang="en-US" sz="2400" b="1" dirty="0" smtClean="0">
              <a:effectLst>
                <a:glow rad="63500">
                  <a:schemeClr val="bg1">
                    <a:alpha val="40000"/>
                  </a:schemeClr>
                </a:glow>
              </a:effectLst>
            </a:endParaRPr>
          </a:p>
          <a:p>
            <a:r>
              <a:rPr lang="en-US" sz="2400" b="1" dirty="0" smtClean="0">
                <a:effectLst>
                  <a:glow rad="63500">
                    <a:schemeClr val="bg1">
                      <a:alpha val="40000"/>
                    </a:schemeClr>
                  </a:glow>
                </a:effectLst>
              </a:rPr>
              <a:t>In groups of 3 or 4 do either a round robin (oral) or round table (written) to identify as many aspects of this image as you can that highlight the challenges of collaborative learning.  You may want to highlight the different types of learners present and their responses to collaborative learning.</a:t>
            </a:r>
            <a:endParaRPr lang="en-US" sz="2400" b="1" dirty="0">
              <a:effectLst>
                <a:glow rad="63500">
                  <a:schemeClr val="bg1">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1"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xit" presetSubtype="0" accel="100000" fill="hold" grpId="0" nodeType="clickEffect">
                                  <p:stCondLst>
                                    <p:cond delay="0"/>
                                  </p:stCondLst>
                                  <p:childTnLst>
                                    <p:anim calcmode="lin" valueType="num">
                                      <p:cBhvr>
                                        <p:cTn id="14" dur="500"/>
                                        <p:tgtEl>
                                          <p:spTgt spid="14"/>
                                        </p:tgtEl>
                                        <p:attrNameLst>
                                          <p:attrName>ppt_w</p:attrName>
                                        </p:attrNameLst>
                                      </p:cBhvr>
                                      <p:tavLst>
                                        <p:tav tm="0">
                                          <p:val>
                                            <p:strVal val="ppt_w"/>
                                          </p:val>
                                        </p:tav>
                                        <p:tav tm="100000">
                                          <p:val>
                                            <p:fltVal val="0"/>
                                          </p:val>
                                        </p:tav>
                                      </p:tavLst>
                                    </p:anim>
                                    <p:anim calcmode="lin" valueType="num">
                                      <p:cBhvr>
                                        <p:cTn id="15" dur="500"/>
                                        <p:tgtEl>
                                          <p:spTgt spid="14"/>
                                        </p:tgtEl>
                                        <p:attrNameLst>
                                          <p:attrName>ppt_h</p:attrName>
                                        </p:attrNameLst>
                                      </p:cBhvr>
                                      <p:tavLst>
                                        <p:tav tm="0">
                                          <p:val>
                                            <p:strVal val="ppt_h"/>
                                          </p:val>
                                        </p:tav>
                                        <p:tav tm="100000">
                                          <p:val>
                                            <p:fltVal val="0"/>
                                          </p:val>
                                        </p:tav>
                                      </p:tavLst>
                                    </p:anim>
                                    <p:anim calcmode="lin" valueType="num">
                                      <p:cBhvr>
                                        <p:cTn id="16" dur="500"/>
                                        <p:tgtEl>
                                          <p:spTgt spid="14"/>
                                        </p:tgtEl>
                                        <p:attrNameLst>
                                          <p:attrName>style.rotation</p:attrName>
                                        </p:attrNameLst>
                                      </p:cBhvr>
                                      <p:tavLst>
                                        <p:tav tm="0">
                                          <p:val>
                                            <p:fltVal val="0"/>
                                          </p:val>
                                        </p:tav>
                                        <p:tav tm="100000">
                                          <p:val>
                                            <p:fltVal val="360"/>
                                          </p:val>
                                        </p:tav>
                                      </p:tavLst>
                                    </p:anim>
                                    <p:animEffect transition="out" filter="fade">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3" grpId="0" animBg="1"/>
      <p:bldP spid="14" grpId="0" animBg="1"/>
      <p:bldP spid="14"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1939</TotalTime>
  <Words>1638</Words>
  <Application>Microsoft Office PowerPoint</Application>
  <PresentationFormat>On-screen Show (4:3)</PresentationFormat>
  <Paragraphs>288</Paragraphs>
  <Slides>45</Slides>
  <Notes>2</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Collaborative Learning</vt:lpstr>
      <vt:lpstr>Presentation Overview</vt:lpstr>
      <vt:lpstr>The Good the Bad and the Ugly</vt:lpstr>
      <vt:lpstr>Slide 4</vt:lpstr>
      <vt:lpstr>Misconception #1</vt:lpstr>
      <vt:lpstr>Why do we fear releasing control?</vt:lpstr>
      <vt:lpstr>Why do we fear releasing control?</vt:lpstr>
      <vt:lpstr>Why do we fear releasing control?</vt:lpstr>
      <vt:lpstr>The Fears of Cooperative Learning</vt:lpstr>
      <vt:lpstr>Debunking Misconception #1 “Releasing traditional control of our classes will result in excessive socializing or even chaos.”</vt:lpstr>
      <vt:lpstr>Round Robin</vt:lpstr>
      <vt:lpstr>Round Robin</vt:lpstr>
      <vt:lpstr>Where does Collaborative Learning fit into the curriculum?</vt:lpstr>
      <vt:lpstr>Where does Collaborative Learning fit into the curriculum?</vt:lpstr>
      <vt:lpstr>Where does Collaborative Learning fit into the curriculum?</vt:lpstr>
      <vt:lpstr>Where does Collaborative Learning fit into the curriculum?</vt:lpstr>
      <vt:lpstr>Where does Collaborative Learning fit into the curriculum?</vt:lpstr>
      <vt:lpstr>Misconception #2</vt:lpstr>
      <vt:lpstr>Debunking Misconception #2 Students arrive ready to learn in groups.</vt:lpstr>
      <vt:lpstr>Debunking Misconception #2 Students arrive ready to learn in groups.</vt:lpstr>
      <vt:lpstr>Place Mat (opinions / inputs)</vt:lpstr>
      <vt:lpstr>Place Mat</vt:lpstr>
      <vt:lpstr>Debunking Misconception #2 Students arrive ready to learn in groups.</vt:lpstr>
      <vt:lpstr>Place Mat (opinions / inputs)</vt:lpstr>
      <vt:lpstr>Place Mat (opinions / inputs)</vt:lpstr>
      <vt:lpstr>Place Mat (opinions / inputs)</vt:lpstr>
      <vt:lpstr>Misconception #3</vt:lpstr>
      <vt:lpstr>Think-Pair-Share</vt:lpstr>
      <vt:lpstr>Think-Pair-Share</vt:lpstr>
      <vt:lpstr>Debunking Misconception #3 Group work involves students more by default</vt:lpstr>
      <vt:lpstr>Debunking Misconception #3 Group work involves students more by default</vt:lpstr>
      <vt:lpstr>Structuring “Pair”  in Think-Pair-Share</vt:lpstr>
      <vt:lpstr>Misconception #4</vt:lpstr>
      <vt:lpstr>Debunking Misconception #4  Learning in groups makes individual assessment and evaluation more challenging.</vt:lpstr>
      <vt:lpstr>Debunking Misconception #4  Learning in groups makes individual assessment and evaluation more challenging.</vt:lpstr>
      <vt:lpstr>Debunking Misconception #4  Learning in groups makes individual assessment and evaluation more challenging.</vt:lpstr>
      <vt:lpstr>Homogeneous, Heterogeneous or Random Groupings?</vt:lpstr>
      <vt:lpstr>Grouping by Opinion</vt:lpstr>
      <vt:lpstr>Leadership</vt:lpstr>
      <vt:lpstr>References</vt:lpstr>
      <vt:lpstr>Questions?</vt:lpstr>
      <vt:lpstr>Slide 42</vt:lpstr>
      <vt:lpstr>Slide 43</vt:lpstr>
      <vt:lpstr>Slide 44</vt:lpstr>
      <vt:lpstr>Accommodating Students with Identified Needs / ESL Students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 Learning</dc:title>
  <dc:creator>David Kleiman</dc:creator>
  <cp:lastModifiedBy>David Kleiman</cp:lastModifiedBy>
  <cp:revision>45</cp:revision>
  <dcterms:created xsi:type="dcterms:W3CDTF">2010-07-18T20:16:43Z</dcterms:created>
  <dcterms:modified xsi:type="dcterms:W3CDTF">2010-07-22T13:42:37Z</dcterms:modified>
</cp:coreProperties>
</file>